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2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4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74" r:id="rId5"/>
    <p:sldMasterId id="2147483676" r:id="rId6"/>
    <p:sldMasterId id="2147483678" r:id="rId7"/>
    <p:sldMasterId id="2147483680" r:id="rId8"/>
  </p:sldMasterIdLst>
  <p:notesMasterIdLst>
    <p:notesMasterId r:id="rId10"/>
  </p:notesMasterIdLst>
  <p:sldIdLst>
    <p:sldId id="257" r:id="rId9"/>
    <p:sldId id="258" r:id="rId11"/>
    <p:sldId id="262" r:id="rId12"/>
    <p:sldId id="263" r:id="rId13"/>
    <p:sldId id="264" r:id="rId14"/>
    <p:sldId id="265" r:id="rId15"/>
    <p:sldId id="282" r:id="rId16"/>
    <p:sldId id="266" r:id="rId17"/>
    <p:sldId id="267" r:id="rId18"/>
    <p:sldId id="268" r:id="rId19"/>
    <p:sldId id="269" r:id="rId20"/>
    <p:sldId id="270" r:id="rId21"/>
    <p:sldId id="283" r:id="rId22"/>
    <p:sldId id="271" r:id="rId23"/>
    <p:sldId id="272" r:id="rId24"/>
    <p:sldId id="273" r:id="rId25"/>
    <p:sldId id="274" r:id="rId26"/>
    <p:sldId id="28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5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9" Type="http://schemas.openxmlformats.org/officeDocument/2006/relationships/tags" Target="tags/tag434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13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heme" Target="../theme/theme4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heme" Target="../theme/theme5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heme" Target="../theme/theme6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theme" Target="../theme/theme7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jpeg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31.xml"/><Relationship Id="rId11" Type="http://schemas.openxmlformats.org/officeDocument/2006/relationships/image" Target="../media/image32.jpeg"/><Relationship Id="rId10" Type="http://schemas.openxmlformats.org/officeDocument/2006/relationships/tags" Target="../tags/tag330.xml"/><Relationship Id="rId1" Type="http://schemas.openxmlformats.org/officeDocument/2006/relationships/tags" Target="../tags/tag32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335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49.xml"/><Relationship Id="rId13" Type="http://schemas.openxmlformats.org/officeDocument/2006/relationships/tags" Target="../tags/tag348.xml"/><Relationship Id="rId12" Type="http://schemas.openxmlformats.org/officeDocument/2006/relationships/tags" Target="../tags/tag347.xml"/><Relationship Id="rId11" Type="http://schemas.openxmlformats.org/officeDocument/2006/relationships/tags" Target="../tags/tag346.xml"/><Relationship Id="rId10" Type="http://schemas.openxmlformats.org/officeDocument/2006/relationships/tags" Target="../tags/tag345.xml"/><Relationship Id="rId1" Type="http://schemas.openxmlformats.org/officeDocument/2006/relationships/tags" Target="../tags/tag33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image" Target="../media/image35.jpeg"/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image" Target="../media/image34.jpeg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59.xml"/><Relationship Id="rId11" Type="http://schemas.openxmlformats.org/officeDocument/2006/relationships/tags" Target="../tags/tag358.xml"/><Relationship Id="rId10" Type="http://schemas.openxmlformats.org/officeDocument/2006/relationships/tags" Target="../tags/tag357.xml"/><Relationship Id="rId1" Type="http://schemas.openxmlformats.org/officeDocument/2006/relationships/tags" Target="../tags/tag35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67.xml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image" Target="../media/image36.jpeg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69.xml"/><Relationship Id="rId10" Type="http://schemas.openxmlformats.org/officeDocument/2006/relationships/tags" Target="../tags/tag368.xml"/><Relationship Id="rId1" Type="http://schemas.openxmlformats.org/officeDocument/2006/relationships/tags" Target="../tags/tag36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373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image" Target="../media/image38.jpeg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390.xml"/><Relationship Id="rId2" Type="http://schemas.openxmlformats.org/officeDocument/2006/relationships/tags" Target="../tags/tag375.xml"/><Relationship Id="rId19" Type="http://schemas.openxmlformats.org/officeDocument/2006/relationships/tags" Target="../tags/tag389.xml"/><Relationship Id="rId18" Type="http://schemas.openxmlformats.org/officeDocument/2006/relationships/tags" Target="../tags/tag388.xml"/><Relationship Id="rId17" Type="http://schemas.openxmlformats.org/officeDocument/2006/relationships/tags" Target="../tags/tag387.xml"/><Relationship Id="rId16" Type="http://schemas.openxmlformats.org/officeDocument/2006/relationships/image" Target="../media/image40.jpeg"/><Relationship Id="rId15" Type="http://schemas.openxmlformats.org/officeDocument/2006/relationships/tags" Target="../tags/tag386.xml"/><Relationship Id="rId14" Type="http://schemas.openxmlformats.org/officeDocument/2006/relationships/tags" Target="../tags/tag385.xml"/><Relationship Id="rId13" Type="http://schemas.openxmlformats.org/officeDocument/2006/relationships/tags" Target="../tags/tag384.xml"/><Relationship Id="rId12" Type="http://schemas.openxmlformats.org/officeDocument/2006/relationships/tags" Target="../tags/tag383.xml"/><Relationship Id="rId11" Type="http://schemas.openxmlformats.org/officeDocument/2006/relationships/image" Target="../media/image39.jpeg"/><Relationship Id="rId10" Type="http://schemas.openxmlformats.org/officeDocument/2006/relationships/tags" Target="../tags/tag382.xml"/><Relationship Id="rId1" Type="http://schemas.openxmlformats.org/officeDocument/2006/relationships/tags" Target="../tags/tag37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4.xml"/><Relationship Id="rId17" Type="http://schemas.openxmlformats.org/officeDocument/2006/relationships/tags" Target="../tags/tag232.xml"/><Relationship Id="rId16" Type="http://schemas.openxmlformats.org/officeDocument/2006/relationships/tags" Target="../tags/tag231.xml"/><Relationship Id="rId15" Type="http://schemas.openxmlformats.org/officeDocument/2006/relationships/tags" Target="../tags/tag230.xml"/><Relationship Id="rId14" Type="http://schemas.openxmlformats.org/officeDocument/2006/relationships/tags" Target="../tags/tag229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tags" Target="../tags/tag21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image" Target="../media/image41.jpeg"/><Relationship Id="rId2" Type="http://schemas.openxmlformats.org/officeDocument/2006/relationships/tags" Target="../tags/tag392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401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tags" Target="../tags/tag39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407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tags" Target="../tags/tag406.xml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tags" Target="../tags/tag403.xml"/><Relationship Id="rId1" Type="http://schemas.openxmlformats.org/officeDocument/2006/relationships/tags" Target="../tags/tag40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" Type="http://schemas.openxmlformats.org/officeDocument/2006/relationships/tags" Target="../tags/tag40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tags" Target="../tags/tag417.xml"/><Relationship Id="rId7" Type="http://schemas.openxmlformats.org/officeDocument/2006/relationships/tags" Target="../tags/tag416.xml"/><Relationship Id="rId6" Type="http://schemas.openxmlformats.org/officeDocument/2006/relationships/tags" Target="../tags/tag415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image" Target="../media/image44.jpe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421.xml"/><Relationship Id="rId11" Type="http://schemas.openxmlformats.org/officeDocument/2006/relationships/tags" Target="../tags/tag420.xml"/><Relationship Id="rId10" Type="http://schemas.openxmlformats.org/officeDocument/2006/relationships/tags" Target="../tags/tag419.xml"/><Relationship Id="rId1" Type="http://schemas.openxmlformats.org/officeDocument/2006/relationships/tags" Target="../tags/tag41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jpeg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tags" Target="../tags/tag425.xml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431.xml"/><Relationship Id="rId11" Type="http://schemas.openxmlformats.org/officeDocument/2006/relationships/image" Target="../media/image46.jpeg"/><Relationship Id="rId10" Type="http://schemas.openxmlformats.org/officeDocument/2006/relationships/tags" Target="../tags/tag430.xml"/><Relationship Id="rId1" Type="http://schemas.openxmlformats.org/officeDocument/2006/relationships/tags" Target="../tags/tag42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33.xml"/><Relationship Id="rId1" Type="http://schemas.openxmlformats.org/officeDocument/2006/relationships/tags" Target="../tags/tag43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2" Type="http://schemas.openxmlformats.org/officeDocument/2006/relationships/slideLayout" Target="../slideLayouts/slideLayout18.xml"/><Relationship Id="rId31" Type="http://schemas.openxmlformats.org/officeDocument/2006/relationships/tags" Target="../tags/tag258.xml"/><Relationship Id="rId30" Type="http://schemas.openxmlformats.org/officeDocument/2006/relationships/tags" Target="../tags/tag257.xml"/><Relationship Id="rId3" Type="http://schemas.openxmlformats.org/officeDocument/2006/relationships/tags" Target="../tags/tag238.xml"/><Relationship Id="rId29" Type="http://schemas.openxmlformats.org/officeDocument/2006/relationships/tags" Target="../tags/tag256.xml"/><Relationship Id="rId28" Type="http://schemas.openxmlformats.org/officeDocument/2006/relationships/image" Target="../media/image16.svg"/><Relationship Id="rId27" Type="http://schemas.openxmlformats.org/officeDocument/2006/relationships/image" Target="../media/image15.png"/><Relationship Id="rId26" Type="http://schemas.openxmlformats.org/officeDocument/2006/relationships/tags" Target="../tags/tag255.xml"/><Relationship Id="rId25" Type="http://schemas.openxmlformats.org/officeDocument/2006/relationships/image" Target="../media/image14.svg"/><Relationship Id="rId24" Type="http://schemas.openxmlformats.org/officeDocument/2006/relationships/image" Target="../media/image13.png"/><Relationship Id="rId23" Type="http://schemas.openxmlformats.org/officeDocument/2006/relationships/tags" Target="../tags/tag254.xml"/><Relationship Id="rId22" Type="http://schemas.openxmlformats.org/officeDocument/2006/relationships/image" Target="../media/image12.svg"/><Relationship Id="rId21" Type="http://schemas.openxmlformats.org/officeDocument/2006/relationships/image" Target="../media/image11.png"/><Relationship Id="rId20" Type="http://schemas.openxmlformats.org/officeDocument/2006/relationships/tags" Target="../tags/tag253.xml"/><Relationship Id="rId2" Type="http://schemas.openxmlformats.org/officeDocument/2006/relationships/tags" Target="../tags/tag237.xml"/><Relationship Id="rId19" Type="http://schemas.openxmlformats.org/officeDocument/2006/relationships/tags" Target="../tags/tag252.xml"/><Relationship Id="rId18" Type="http://schemas.openxmlformats.org/officeDocument/2006/relationships/image" Target="../media/image10.svg"/><Relationship Id="rId17" Type="http://schemas.openxmlformats.org/officeDocument/2006/relationships/image" Target="../media/image9.png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3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image" Target="../media/image18.jpeg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image" Target="../media/image17.jpeg"/><Relationship Id="rId2" Type="http://schemas.openxmlformats.org/officeDocument/2006/relationships/tags" Target="../tags/tag260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image" Target="../media/image19.jpeg"/><Relationship Id="rId10" Type="http://schemas.openxmlformats.org/officeDocument/2006/relationships/tags" Target="../tags/tag266.xml"/><Relationship Id="rId1" Type="http://schemas.openxmlformats.org/officeDocument/2006/relationships/tags" Target="../tags/tag25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273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5" Type="http://schemas.openxmlformats.org/officeDocument/2006/relationships/notesSlide" Target="../notesSlides/notesSlide4.xml"/><Relationship Id="rId34" Type="http://schemas.openxmlformats.org/officeDocument/2006/relationships/slideLayout" Target="../slideLayouts/slideLayout18.xml"/><Relationship Id="rId33" Type="http://schemas.openxmlformats.org/officeDocument/2006/relationships/tags" Target="../tags/tag298.xml"/><Relationship Id="rId32" Type="http://schemas.openxmlformats.org/officeDocument/2006/relationships/image" Target="../media/image28.svg"/><Relationship Id="rId31" Type="http://schemas.openxmlformats.org/officeDocument/2006/relationships/image" Target="../media/image27.png"/><Relationship Id="rId30" Type="http://schemas.openxmlformats.org/officeDocument/2006/relationships/tags" Target="../tags/tag297.xml"/><Relationship Id="rId3" Type="http://schemas.openxmlformats.org/officeDocument/2006/relationships/tags" Target="../tags/tag276.xml"/><Relationship Id="rId29" Type="http://schemas.openxmlformats.org/officeDocument/2006/relationships/tags" Target="../tags/tag296.xml"/><Relationship Id="rId28" Type="http://schemas.openxmlformats.org/officeDocument/2006/relationships/image" Target="../media/image26.svg"/><Relationship Id="rId27" Type="http://schemas.openxmlformats.org/officeDocument/2006/relationships/image" Target="../media/image25.png"/><Relationship Id="rId26" Type="http://schemas.openxmlformats.org/officeDocument/2006/relationships/tags" Target="../tags/tag295.xml"/><Relationship Id="rId25" Type="http://schemas.openxmlformats.org/officeDocument/2006/relationships/tags" Target="../tags/tag294.xml"/><Relationship Id="rId24" Type="http://schemas.openxmlformats.org/officeDocument/2006/relationships/image" Target="../media/image24.svg"/><Relationship Id="rId23" Type="http://schemas.openxmlformats.org/officeDocument/2006/relationships/image" Target="../media/image23.png"/><Relationship Id="rId22" Type="http://schemas.openxmlformats.org/officeDocument/2006/relationships/tags" Target="../tags/tag293.xml"/><Relationship Id="rId21" Type="http://schemas.openxmlformats.org/officeDocument/2006/relationships/tags" Target="../tags/tag292.xml"/><Relationship Id="rId20" Type="http://schemas.openxmlformats.org/officeDocument/2006/relationships/image" Target="../media/image22.svg"/><Relationship Id="rId2" Type="http://schemas.openxmlformats.org/officeDocument/2006/relationships/tags" Target="../tags/tag275.xml"/><Relationship Id="rId19" Type="http://schemas.openxmlformats.org/officeDocument/2006/relationships/image" Target="../media/image21.png"/><Relationship Id="rId18" Type="http://schemas.openxmlformats.org/officeDocument/2006/relationships/tags" Target="../tags/tag291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" Type="http://schemas.openxmlformats.org/officeDocument/2006/relationships/tags" Target="../tags/tag287.xml"/><Relationship Id="rId13" Type="http://schemas.openxmlformats.org/officeDocument/2006/relationships/tags" Target="../tags/tag286.xml"/><Relationship Id="rId12" Type="http://schemas.openxmlformats.org/officeDocument/2006/relationships/tags" Target="../tags/tag285.xml"/><Relationship Id="rId11" Type="http://schemas.openxmlformats.org/officeDocument/2006/relationships/tags" Target="../tags/tag284.xml"/><Relationship Id="rId10" Type="http://schemas.openxmlformats.org/officeDocument/2006/relationships/tags" Target="../tags/tag283.xml"/><Relationship Id="rId1" Type="http://schemas.openxmlformats.org/officeDocument/2006/relationships/tags" Target="../tags/tag27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tags" Target="../tags/tag304.xml"/><Relationship Id="rId7" Type="http://schemas.openxmlformats.org/officeDocument/2006/relationships/tags" Target="../tags/tag303.xml"/><Relationship Id="rId6" Type="http://schemas.openxmlformats.org/officeDocument/2006/relationships/tags" Target="../tags/tag302.xml"/><Relationship Id="rId5" Type="http://schemas.openxmlformats.org/officeDocument/2006/relationships/image" Target="../media/image30.jpeg"/><Relationship Id="rId4" Type="http://schemas.openxmlformats.org/officeDocument/2006/relationships/tags" Target="../tags/tag301.xml"/><Relationship Id="rId3" Type="http://schemas.openxmlformats.org/officeDocument/2006/relationships/image" Target="../media/image29.jpeg"/><Relationship Id="rId2" Type="http://schemas.openxmlformats.org/officeDocument/2006/relationships/tags" Target="../tags/tag300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08.xml"/><Relationship Id="rId11" Type="http://schemas.openxmlformats.org/officeDocument/2006/relationships/tags" Target="../tags/tag307.xml"/><Relationship Id="rId10" Type="http://schemas.openxmlformats.org/officeDocument/2006/relationships/tags" Target="../tags/tag306.xml"/><Relationship Id="rId1" Type="http://schemas.openxmlformats.org/officeDocument/2006/relationships/tags" Target="../tags/tag2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基于变分自编码器（VAE）的图像重建任务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WPS,a click to unlimited possibilities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>
            <p:custDataLst>
              <p:tags r:id="rId1"/>
            </p:custDataLst>
          </p:nvPr>
        </p:nvSpPr>
        <p:spPr>
          <a:xfrm flipH="1">
            <a:off x="6095998" y="1398587"/>
            <a:ext cx="5399999" cy="4875213"/>
          </a:xfrm>
          <a:custGeom>
            <a:avLst/>
            <a:gdLst>
              <a:gd name="connsiteX0" fmla="*/ 209537 w 5196591"/>
              <a:gd name="connsiteY0" fmla="*/ 0 h 4875213"/>
              <a:gd name="connsiteX1" fmla="*/ 4987054 w 5196591"/>
              <a:gd name="connsiteY1" fmla="*/ 0 h 4875213"/>
              <a:gd name="connsiteX2" fmla="*/ 4987064 w 5196591"/>
              <a:gd name="connsiteY2" fmla="*/ 1 h 4875213"/>
              <a:gd name="connsiteX3" fmla="*/ 5196591 w 5196591"/>
              <a:gd name="connsiteY3" fmla="*/ 1 h 4875213"/>
              <a:gd name="connsiteX4" fmla="*/ 5196591 w 5196591"/>
              <a:gd name="connsiteY4" fmla="*/ 209537 h 4875213"/>
              <a:gd name="connsiteX5" fmla="*/ 5196591 w 5196591"/>
              <a:gd name="connsiteY5" fmla="*/ 4665675 h 4875213"/>
              <a:gd name="connsiteX6" fmla="*/ 5196591 w 5196591"/>
              <a:gd name="connsiteY6" fmla="*/ 4875213 h 4875213"/>
              <a:gd name="connsiteX7" fmla="*/ 4639457 w 5196591"/>
              <a:gd name="connsiteY7" fmla="*/ 4875213 h 4875213"/>
              <a:gd name="connsiteX8" fmla="*/ 4639457 w 5196591"/>
              <a:gd name="connsiteY8" fmla="*/ 4875212 h 4875213"/>
              <a:gd name="connsiteX9" fmla="*/ 209537 w 5196591"/>
              <a:gd name="connsiteY9" fmla="*/ 4875212 h 4875213"/>
              <a:gd name="connsiteX10" fmla="*/ 0 w 5196591"/>
              <a:gd name="connsiteY10" fmla="*/ 4665675 h 4875213"/>
              <a:gd name="connsiteX11" fmla="*/ 0 w 5196591"/>
              <a:gd name="connsiteY11" fmla="*/ 209537 h 4875213"/>
              <a:gd name="connsiteX12" fmla="*/ 209537 w 5196591"/>
              <a:gd name="connsiteY12" fmla="*/ 0 h 487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6591" h="4875213">
                <a:moveTo>
                  <a:pt x="209537" y="0"/>
                </a:moveTo>
                <a:lnTo>
                  <a:pt x="4987054" y="0"/>
                </a:lnTo>
                <a:lnTo>
                  <a:pt x="4987064" y="1"/>
                </a:lnTo>
                <a:lnTo>
                  <a:pt x="5196591" y="1"/>
                </a:lnTo>
                <a:lnTo>
                  <a:pt x="5196591" y="209537"/>
                </a:lnTo>
                <a:lnTo>
                  <a:pt x="5196591" y="4665675"/>
                </a:lnTo>
                <a:lnTo>
                  <a:pt x="5196591" y="4875213"/>
                </a:lnTo>
                <a:lnTo>
                  <a:pt x="4639457" y="4875213"/>
                </a:lnTo>
                <a:lnTo>
                  <a:pt x="4639457" y="4875212"/>
                </a:lnTo>
                <a:lnTo>
                  <a:pt x="209537" y="4875212"/>
                </a:lnTo>
                <a:cubicBezTo>
                  <a:pt x="93813" y="4875212"/>
                  <a:pt x="0" y="4781399"/>
                  <a:pt x="0" y="4665675"/>
                </a:cubicBezTo>
                <a:lnTo>
                  <a:pt x="0" y="209537"/>
                </a:lnTo>
                <a:cubicBezTo>
                  <a:pt x="0" y="93813"/>
                  <a:pt x="93813" y="0"/>
                  <a:pt x="209537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>
            <p:custDataLst>
              <p:tags r:id="rId2"/>
            </p:custDataLst>
          </p:nvPr>
        </p:nvSpPr>
        <p:spPr>
          <a:xfrm>
            <a:off x="696000" y="1398587"/>
            <a:ext cx="5399999" cy="4875213"/>
          </a:xfrm>
          <a:custGeom>
            <a:avLst/>
            <a:gdLst>
              <a:gd name="connsiteX0" fmla="*/ 209537 w 5196591"/>
              <a:gd name="connsiteY0" fmla="*/ 0 h 4875213"/>
              <a:gd name="connsiteX1" fmla="*/ 4987054 w 5196591"/>
              <a:gd name="connsiteY1" fmla="*/ 0 h 4875213"/>
              <a:gd name="connsiteX2" fmla="*/ 4987064 w 5196591"/>
              <a:gd name="connsiteY2" fmla="*/ 1 h 4875213"/>
              <a:gd name="connsiteX3" fmla="*/ 5196591 w 5196591"/>
              <a:gd name="connsiteY3" fmla="*/ 1 h 4875213"/>
              <a:gd name="connsiteX4" fmla="*/ 5196591 w 5196591"/>
              <a:gd name="connsiteY4" fmla="*/ 209537 h 4875213"/>
              <a:gd name="connsiteX5" fmla="*/ 5196591 w 5196591"/>
              <a:gd name="connsiteY5" fmla="*/ 4665675 h 4875213"/>
              <a:gd name="connsiteX6" fmla="*/ 5196591 w 5196591"/>
              <a:gd name="connsiteY6" fmla="*/ 4875213 h 4875213"/>
              <a:gd name="connsiteX7" fmla="*/ 4639457 w 5196591"/>
              <a:gd name="connsiteY7" fmla="*/ 4875213 h 4875213"/>
              <a:gd name="connsiteX8" fmla="*/ 4639457 w 5196591"/>
              <a:gd name="connsiteY8" fmla="*/ 4875212 h 4875213"/>
              <a:gd name="connsiteX9" fmla="*/ 209537 w 5196591"/>
              <a:gd name="connsiteY9" fmla="*/ 4875212 h 4875213"/>
              <a:gd name="connsiteX10" fmla="*/ 0 w 5196591"/>
              <a:gd name="connsiteY10" fmla="*/ 4665675 h 4875213"/>
              <a:gd name="connsiteX11" fmla="*/ 0 w 5196591"/>
              <a:gd name="connsiteY11" fmla="*/ 209537 h 4875213"/>
              <a:gd name="connsiteX12" fmla="*/ 209537 w 5196591"/>
              <a:gd name="connsiteY12" fmla="*/ 0 h 487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6591" h="4875213">
                <a:moveTo>
                  <a:pt x="209537" y="0"/>
                </a:moveTo>
                <a:lnTo>
                  <a:pt x="4987054" y="0"/>
                </a:lnTo>
                <a:lnTo>
                  <a:pt x="4987064" y="1"/>
                </a:lnTo>
                <a:lnTo>
                  <a:pt x="5196591" y="1"/>
                </a:lnTo>
                <a:lnTo>
                  <a:pt x="5196591" y="209537"/>
                </a:lnTo>
                <a:lnTo>
                  <a:pt x="5196591" y="4665675"/>
                </a:lnTo>
                <a:lnTo>
                  <a:pt x="5196591" y="4875213"/>
                </a:lnTo>
                <a:lnTo>
                  <a:pt x="4639457" y="4875213"/>
                </a:lnTo>
                <a:lnTo>
                  <a:pt x="4639457" y="4875212"/>
                </a:lnTo>
                <a:lnTo>
                  <a:pt x="209537" y="4875212"/>
                </a:lnTo>
                <a:cubicBezTo>
                  <a:pt x="93813" y="4875212"/>
                  <a:pt x="0" y="4781399"/>
                  <a:pt x="0" y="4665675"/>
                </a:cubicBezTo>
                <a:lnTo>
                  <a:pt x="0" y="209537"/>
                </a:lnTo>
                <a:cubicBezTo>
                  <a:pt x="0" y="93813"/>
                  <a:pt x="93813" y="0"/>
                  <a:pt x="209537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解码器部分</a:t>
            </a:r>
            <a:endParaRPr lang="zh-CN" altLang="en-US"/>
          </a:p>
        </p:txBody>
      </p:sp>
      <p:sp>
        <p:nvSpPr>
          <p:cNvPr id="2" name="矩形: 圆角 1"/>
          <p:cNvSpPr/>
          <p:nvPr>
            <p:custDataLst>
              <p:tags r:id="rId4"/>
            </p:custDataLst>
          </p:nvPr>
        </p:nvSpPr>
        <p:spPr>
          <a:xfrm>
            <a:off x="985921" y="1649537"/>
            <a:ext cx="10220158" cy="4402183"/>
          </a:xfrm>
          <a:prstGeom prst="roundRect">
            <a:avLst>
              <a:gd name="adj" fmla="val 2584"/>
            </a:avLst>
          </a:prstGeom>
          <a:noFill/>
          <a:ln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0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/>
          <p:nvPr>
            <p:custDataLst>
              <p:tags r:id="rId5"/>
            </p:custDataLst>
          </p:nvPr>
        </p:nvSpPr>
        <p:spPr>
          <a:xfrm>
            <a:off x="1437698" y="2603139"/>
            <a:ext cx="3797988" cy="8537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解码器由多个全连接层或卷积层组成，将潜在空间的向量映射回原始数据空间。</a:t>
            </a:r>
            <a:endParaRPr lang="zh-CN" altLang="en-US" sz="150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标题"/>
          <p:cNvSpPr txBox="1"/>
          <p:nvPr>
            <p:custDataLst>
              <p:tags r:id="rId6"/>
            </p:custDataLst>
          </p:nvPr>
        </p:nvSpPr>
        <p:spPr>
          <a:xfrm>
            <a:off x="1437698" y="2100184"/>
            <a:ext cx="3797987" cy="4376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解码器的网络结构</a:t>
            </a:r>
            <a:endParaRPr lang="zh-CN" altLang="en-US" sz="20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正文"/>
          <p:cNvSpPr txBox="1"/>
          <p:nvPr>
            <p:custDataLst>
              <p:tags r:id="rId7"/>
            </p:custDataLst>
          </p:nvPr>
        </p:nvSpPr>
        <p:spPr>
          <a:xfrm>
            <a:off x="1437698" y="4747046"/>
            <a:ext cx="3797988" cy="8537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在解码器中，通常使用非线性激活函数如ReLU或tanh来增加模型的表达能力。</a:t>
            </a:r>
            <a:endParaRPr lang="zh-CN" altLang="en-US" sz="150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8"/>
            </p:custDataLst>
          </p:nvPr>
        </p:nvSpPr>
        <p:spPr>
          <a:xfrm>
            <a:off x="1437698" y="4244092"/>
            <a:ext cx="3797987" cy="4376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激活函数的选择</a:t>
            </a:r>
            <a:endParaRPr lang="zh-CN" altLang="en-US" sz="20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正文"/>
          <p:cNvSpPr txBox="1"/>
          <p:nvPr>
            <p:custDataLst>
              <p:tags r:id="rId9"/>
            </p:custDataLst>
          </p:nvPr>
        </p:nvSpPr>
        <p:spPr>
          <a:xfrm>
            <a:off x="6955593" y="2603139"/>
            <a:ext cx="3798196" cy="8534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解码器将潜在变量转换为数据空间的样本，实现从压缩表示到图像的重建。</a:t>
            </a:r>
            <a:endParaRPr lang="zh-CN" altLang="en-US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标题"/>
          <p:cNvSpPr txBox="1"/>
          <p:nvPr>
            <p:custDataLst>
              <p:tags r:id="rId10"/>
            </p:custDataLst>
          </p:nvPr>
        </p:nvSpPr>
        <p:spPr>
          <a:xfrm>
            <a:off x="6955593" y="2100184"/>
            <a:ext cx="3798196" cy="4375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潜在空间到数据空间的映射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正文"/>
          <p:cNvSpPr txBox="1"/>
          <p:nvPr>
            <p:custDataLst>
              <p:tags r:id="rId11"/>
            </p:custDataLst>
          </p:nvPr>
        </p:nvSpPr>
        <p:spPr>
          <a:xfrm>
            <a:off x="6955593" y="4747046"/>
            <a:ext cx="3798196" cy="8534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解码器输出与真实图像之间的差异通过损失函数来衡量，指导模型优化重建质量。</a:t>
            </a:r>
            <a:endParaRPr lang="zh-CN" altLang="en-US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标题"/>
          <p:cNvSpPr txBox="1"/>
          <p:nvPr>
            <p:custDataLst>
              <p:tags r:id="rId12"/>
            </p:custDataLst>
          </p:nvPr>
        </p:nvSpPr>
        <p:spPr>
          <a:xfrm>
            <a:off x="6955593" y="4244092"/>
            <a:ext cx="3798196" cy="4375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损失函数的作用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损失函数</a:t>
            </a:r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371892" y="2276848"/>
            <a:ext cx="4032022" cy="4032022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935775" y="3816731"/>
            <a:ext cx="2905141" cy="1577472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VAE通过最小化输入图像与重建图像之间的差异来学习数据分布，常用均方误差作为重构损失。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935775" y="3351274"/>
            <a:ext cx="2905141" cy="3683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kern="0">
                <a:solidFill>
                  <a:schemeClr val="accent1"/>
                </a:solidFill>
                <a:latin typeface="+mn-ea"/>
                <a:cs typeface="+mn-ea"/>
              </a:rPr>
              <a:t>重构损失</a:t>
            </a:r>
            <a:endParaRPr lang="zh-CN" altLang="en-US" sz="2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470335" y="2276848"/>
            <a:ext cx="4032022" cy="4032022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7034218" y="3816731"/>
            <a:ext cx="2905141" cy="1577472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变分自编码器引入KL散度来衡量编码后的分布与先验分布之间的差异，以实现潜在空间的正则化。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7034218" y="3351274"/>
            <a:ext cx="2905141" cy="3683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kern="0">
                <a:solidFill>
                  <a:schemeClr val="accent1"/>
                </a:solidFill>
                <a:latin typeface="+mn-ea"/>
                <a:cs typeface="+mn-ea"/>
              </a:rPr>
              <a:t>KL散度损失</a:t>
            </a:r>
            <a:endParaRPr lang="zh-CN" altLang="en-US" sz="2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be517ed4-3738-11f0-80b8-1ab25010afc6.jpgbe517ed4-3738-11f0-80b8-1ab25010afc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9124649" y="1587869"/>
            <a:ext cx="1695723" cy="1695723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7" name="图片 16" descr="/data/temp/be517ea0-3738-11f0-80b8-1ab25010afc6.jpgbe517ea0-3738-11f0-80b8-1ab25010afc6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4026206" y="1587869"/>
            <a:ext cx="1695723" cy="1695723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PART-0</a:t>
            </a:r>
            <a:r>
              <a:t>3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训练过程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905" y="776605"/>
            <a:ext cx="9584690" cy="5093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>
            <a:normAutofit/>
          </a:bodyPr>
          <a:lstStyle/>
          <a:p>
            <a:r>
              <a:rPr lang="zh-CN" altLang="en-US" dirty="0"/>
              <a:t>数据集与模型框架</a:t>
            </a:r>
            <a:endParaRPr lang="zh-CN" altLang="en-US" dirty="0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238481" y="1959395"/>
            <a:ext cx="10257461" cy="4953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选取具有代表性的数据集，以确保模型能学习到丰富的特征。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238481" y="1538386"/>
            <a:ext cx="10257461" cy="3677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选择</a:t>
            </a:r>
            <a:r>
              <a:rPr lang="en-US" altLang="zh-CN" sz="2200" b="1">
                <a:solidFill>
                  <a:schemeClr val="accent1"/>
                </a:solidFill>
                <a:latin typeface="+mn-ea"/>
                <a:cs typeface="+mn-ea"/>
              </a:rPr>
              <a:t>Fashion-MNIST</a:t>
            </a: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数据集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238481" y="3130346"/>
            <a:ext cx="10257461" cy="4953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构建编码器和解码器网络，通常使用全连接层或卷积层，以适应图像数据的特性。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238481" y="2709337"/>
            <a:ext cx="10257461" cy="3677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定义VAE模型结构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238481" y="4291137"/>
            <a:ext cx="10257461" cy="4953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采用重参数化技巧和KL散度，定义损失函数以平衡重构误差和潜在空间的正则化。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238481" y="3870128"/>
            <a:ext cx="10257461" cy="3677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损失函数的设定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1238481" y="5465897"/>
            <a:ext cx="10257461" cy="4953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选择适合VAE的优化算法，如Adam或RMSprop，以提高模型训练的稳定性和收敛速度。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1238481" y="5048064"/>
            <a:ext cx="10257461" cy="3677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优化算法的选择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695551" y="1538386"/>
            <a:ext cx="387892" cy="3888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>
            <a:off x="695551" y="2709337"/>
            <a:ext cx="387892" cy="3888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695551" y="3870128"/>
            <a:ext cx="387892" cy="3888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695551" y="5048064"/>
            <a:ext cx="387892" cy="3888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训练参数设置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3163994" y="4485116"/>
            <a:ext cx="2228208" cy="4826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选择优化器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163994" y="5024868"/>
            <a:ext cx="2228208" cy="1564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在VAE训练中，常用的优化器包括Adam和SGD，选择合适的优化器对模型收敛速度和效果至关重要。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6" name="图片 1" descr="/data/temp/bedbcd7f-3738-11f0-86cf-b65f2f2ddc3e.jpgbedbcd7f-3738-11f0-86cf-b65f2f2ddc3e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47" r="147"/>
          <a:stretch>
            <a:fillRect/>
          </a:stretch>
        </p:blipFill>
        <p:spPr>
          <a:xfrm>
            <a:off x="3432281" y="1663021"/>
            <a:ext cx="1748878" cy="27170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3120763" y="2376333"/>
            <a:ext cx="628142" cy="628142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2" descr="/data/temp/bedbce02-3738-11f0-86cf-b65f2f2ddc3e.jpgbedbce02-3738-11f0-86cf-b65f2f2ddc3e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47" r="147"/>
          <a:stretch>
            <a:fillRect/>
          </a:stretch>
        </p:blipFill>
        <p:spPr>
          <a:xfrm>
            <a:off x="7101196" y="1663021"/>
            <a:ext cx="1748878" cy="2717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9"/>
            </p:custDataLst>
          </p:nvPr>
        </p:nvSpPr>
        <p:spPr>
          <a:xfrm>
            <a:off x="6782049" y="2376333"/>
            <a:ext cx="628142" cy="628142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6825280" y="4485116"/>
            <a:ext cx="2228208" cy="4826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确定损失函数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6825280" y="5024868"/>
            <a:ext cx="2228207" cy="1564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变分自编码器通常使用重构损失和KL散度损失，合理设置这两个损失的权重对模型性能有显著影响。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e1bdeb8-3738-11f0-bd75-ae5b8d3c962e.jpgbe1bdeb8-3738-11f0-bd75-ae5b8d3c962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41" b="41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25270" y="3378835"/>
            <a:ext cx="9474200" cy="720090"/>
          </a:xfrm>
        </p:spPr>
        <p:txBody>
          <a:bodyPr anchor="ctr" anchorCtr="0"/>
          <a:lstStyle/>
          <a:p>
            <a:r>
              <a:rPr lang="zh-CN" altLang="en-US">
                <a:solidFill>
                  <a:srgbClr val="000000"/>
                </a:solidFill>
              </a:rPr>
              <a:t>训练过程与结果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527175" y="4785361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在VAE训练中，通过最小化重构误差和KL散度来优化损失函数，提高图像重建质量。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527175" y="4325621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损失函数优化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8353425" y="4785361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使用测试集评估模型性能，通过PSNR、SSIM等指标来量化图像重建的准确度和质量。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8353425" y="4325621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结果评估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40300" y="4785361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调整学习率、隐层节点数等超参数，以获得最佳的图像重建效果和模型泛化能力。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40300" y="4325621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超参数调整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PART-0</a:t>
            </a:r>
            <a:r>
              <a:t>4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可视化与实验结果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480" y="0"/>
            <a:ext cx="7884795" cy="6776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图像重建实验</a:t>
            </a:r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01097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通过峰值信噪比(PSNR)和结构相似性(SSIM)指标来量化评估重建图像的质量。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901097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重建质量评估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901097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7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6" name="图片 15" descr="/data/temp/bf6b3fa1-3738-11f0-86cf-b65f2f2ddc3e.jpg@base@tag=imgScale&amp;m=1&amp;w=799&amp;h=422&amp;q=95bf6b3fa1-3738-11f0-86cf-b65f2f2ddc3e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4842" b="6500"/>
          <a:stretch>
            <a:fillRect/>
          </a:stretch>
        </p:blipFill>
        <p:spPr>
          <a:xfrm>
            <a:off x="901097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4759324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介绍用于图像重建实验的数据集，如MNIST或CIFAR-10，以及它们的特点和选择理由。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759324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实验数据集介绍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9324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bf6b409d-3738-11f0-86cf-b65f2f2ddc3e.jpg@base@tag=imgScale&amp;m=1&amp;w=799&amp;h=422&amp;q=95bf6b409d-3738-11f0-86cf-b65f2f2ddc3e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10423" b="10423"/>
          <a:stretch>
            <a:fillRect/>
          </a:stretch>
        </p:blipFill>
        <p:spPr>
          <a:xfrm>
            <a:off x="4759324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8617551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展示VAE在图像重建过程中的中间步骤，如编码器和解码器的输出，以及最终重建结果。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8617551" y="3009392"/>
            <a:ext cx="2880443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可视化重建过程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4"/>
            </p:custDataLst>
          </p:nvPr>
        </p:nvSpPr>
        <p:spPr>
          <a:xfrm>
            <a:off x="8617551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6" name="图片 25" descr="/data/temp/bf6b405c-3738-11f0-86cf-b65f2f2ddc3e.jpg@base@tag=imgScale&amp;m=1&amp;w=799&amp;h=422&amp;q=95bf6b405c-3738-11f0-86cf-b65f2f2ddc3e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1001" b="6214"/>
          <a:stretch>
            <a:fillRect/>
          </a:stretch>
        </p:blipFill>
        <p:spPr>
          <a:xfrm>
            <a:off x="8617551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cxnSp>
        <p:nvCxnSpPr>
          <p:cNvPr id="35" name="直接连接符 34"/>
          <p:cNvCxnSpPr/>
          <p:nvPr>
            <p:custDataLst>
              <p:tags r:id="rId17"/>
            </p:custDataLst>
          </p:nvPr>
        </p:nvCxnSpPr>
        <p:spPr>
          <a:xfrm>
            <a:off x="695960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8"/>
            </p:custDataLst>
          </p:nvPr>
        </p:nvCxnSpPr>
        <p:spPr>
          <a:xfrm>
            <a:off x="4544025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9"/>
            </p:custDataLst>
          </p:nvPr>
        </p:nvCxnSpPr>
        <p:spPr>
          <a:xfrm>
            <a:off x="8400347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26" name="矩形: 圆角 6"/>
          <p:cNvSpPr/>
          <p:nvPr>
            <p:custDataLst>
              <p:tags r:id="rId2"/>
            </p:custDataLst>
          </p:nvPr>
        </p:nvSpPr>
        <p:spPr>
          <a:xfrm>
            <a:off x="222631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5" name="序号"/>
          <p:cNvSpPr txBox="1"/>
          <p:nvPr>
            <p:custDataLst>
              <p:tags r:id="rId3"/>
            </p:custDataLst>
          </p:nvPr>
        </p:nvSpPr>
        <p:spPr>
          <a:xfrm>
            <a:off x="242951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01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6" name="标题"/>
          <p:cNvSpPr txBox="1"/>
          <p:nvPr>
            <p:custDataLst>
              <p:tags r:id="rId4"/>
            </p:custDataLst>
          </p:nvPr>
        </p:nvSpPr>
        <p:spPr>
          <a:xfrm>
            <a:off x="236982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项目背景与目标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3" name="序号"/>
          <p:cNvSpPr txBox="1"/>
          <p:nvPr>
            <p:custDataLst>
              <p:tags r:id="rId5"/>
            </p:custDataLst>
          </p:nvPr>
        </p:nvSpPr>
        <p:spPr>
          <a:xfrm>
            <a:off x="436753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02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4" name="标题"/>
          <p:cNvSpPr txBox="1"/>
          <p:nvPr>
            <p:custDataLst>
              <p:tags r:id="rId6"/>
            </p:custDataLst>
          </p:nvPr>
        </p:nvSpPr>
        <p:spPr>
          <a:xfrm>
            <a:off x="429768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模型结构与原理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6" name="矩形: 圆角 6"/>
          <p:cNvSpPr/>
          <p:nvPr>
            <p:custDataLst>
              <p:tags r:id="rId7"/>
            </p:custDataLst>
          </p:nvPr>
        </p:nvSpPr>
        <p:spPr>
          <a:xfrm>
            <a:off x="415417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37" name="序号"/>
          <p:cNvSpPr txBox="1"/>
          <p:nvPr>
            <p:custDataLst>
              <p:tags r:id="rId8"/>
            </p:custDataLst>
          </p:nvPr>
        </p:nvSpPr>
        <p:spPr>
          <a:xfrm>
            <a:off x="629539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03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8" name="标题"/>
          <p:cNvSpPr txBox="1"/>
          <p:nvPr>
            <p:custDataLst>
              <p:tags r:id="rId9"/>
            </p:custDataLst>
          </p:nvPr>
        </p:nvSpPr>
        <p:spPr>
          <a:xfrm>
            <a:off x="622554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训练过程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0" name="矩形: 圆角 6"/>
          <p:cNvSpPr/>
          <p:nvPr>
            <p:custDataLst>
              <p:tags r:id="rId10"/>
            </p:custDataLst>
          </p:nvPr>
        </p:nvSpPr>
        <p:spPr>
          <a:xfrm>
            <a:off x="608203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41" name="序号"/>
          <p:cNvSpPr txBox="1"/>
          <p:nvPr>
            <p:custDataLst>
              <p:tags r:id="rId11"/>
            </p:custDataLst>
          </p:nvPr>
        </p:nvSpPr>
        <p:spPr>
          <a:xfrm>
            <a:off x="8195945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04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2" name="标题"/>
          <p:cNvSpPr txBox="1"/>
          <p:nvPr>
            <p:custDataLst>
              <p:tags r:id="rId12"/>
            </p:custDataLst>
          </p:nvPr>
        </p:nvSpPr>
        <p:spPr>
          <a:xfrm>
            <a:off x="8156575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可视化与实验结果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4" name="矩形: 圆角 6"/>
          <p:cNvSpPr/>
          <p:nvPr>
            <p:custDataLst>
              <p:tags r:id="rId13"/>
            </p:custDataLst>
          </p:nvPr>
        </p:nvSpPr>
        <p:spPr>
          <a:xfrm>
            <a:off x="800989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14"/>
            </p:custDataLst>
          </p:nvPr>
        </p:nvSpPr>
        <p:spPr>
          <a:xfrm>
            <a:off x="1012317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05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15"/>
            </p:custDataLst>
          </p:nvPr>
        </p:nvSpPr>
        <p:spPr>
          <a:xfrm>
            <a:off x="1008380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项目总结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8" name="矩形: 圆角 6"/>
          <p:cNvSpPr/>
          <p:nvPr>
            <p:custDataLst>
              <p:tags r:id="rId16"/>
            </p:custDataLst>
          </p:nvPr>
        </p:nvSpPr>
        <p:spPr>
          <a:xfrm>
            <a:off x="9937115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 rot="21342100">
            <a:off x="7469116" y="128927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/data/temp/bfde8ec2-3738-11f0-adac-fe6ba2ec7e31.jpg@base@tag=imgScale&amp;m=1&amp;w=964&amp;h=1226&amp;q=95bfde8ec2-3738-11f0-adac-fe6ba2ec7e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6664" r="16733"/>
          <a:stretch>
            <a:fillRect/>
          </a:stretch>
        </p:blipFill>
        <p:spPr>
          <a:xfrm rot="157750">
            <a:off x="7545194" y="1431901"/>
            <a:ext cx="3474720" cy="4417255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03313" y="1165300"/>
            <a:ext cx="4989512" cy="1223570"/>
          </a:xfrm>
        </p:spPr>
        <p:txBody>
          <a:bodyPr lIns="0" tIns="0" rIns="0" bIns="0" anchor="b" anchorCtr="0">
            <a:normAutofit/>
          </a:bodyPr>
          <a:lstStyle/>
          <a:p>
            <a:pPr algn="l"/>
            <a:r>
              <a:rPr lang="zh-CN" altLang="en-US" dirty="0"/>
              <a:t>潜在空间插值实验</a:t>
            </a:r>
            <a:endParaRPr lang="zh-CN" altLang="en-US" dirty="0"/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rot="157750">
            <a:off x="7469117" y="135900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188262" y="3294619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通过在潜在空间中选择两个点，生成平滑的插值路径，展示图像从一个类别渐变到另一个类别的过程。</a:t>
            </a:r>
            <a:endParaRPr lang="zh-CN" altLang="en-US" sz="1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188262" y="2766475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插值路径的生成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188262" y="4326090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利用插值实验结果，评估重建图像的质量，通过定性和定量分析来验证模型的性能。</a:t>
            </a:r>
            <a:endParaRPr lang="zh-CN" altLang="en-US" sz="1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1188262" y="3797946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重建质量评估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1188262" y="5358197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在潜在空间进行插值，观察异常点的分布，以检测数据中的异常模式或噪声。</a:t>
            </a:r>
            <a:endParaRPr lang="zh-CN" altLang="en-US" sz="1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188262" y="4829417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异常检测应用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实验结果分析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193165" y="1264285"/>
            <a:ext cx="9248775" cy="263842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483521" y="3148657"/>
            <a:ext cx="4490832" cy="5597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重建图像质量评估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4"/>
            </p:custDataLst>
          </p:nvPr>
        </p:nvSpPr>
        <p:spPr>
          <a:xfrm>
            <a:off x="1193165" y="3902710"/>
            <a:ext cx="9248775" cy="286639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5"/>
            </p:custDataLst>
          </p:nvPr>
        </p:nvSpPr>
        <p:spPr>
          <a:xfrm>
            <a:off x="3228928" y="5816673"/>
            <a:ext cx="4488688" cy="5597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模型泛化能力测试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4295775"/>
            <a:ext cx="6238240" cy="1127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0" y="1336040"/>
            <a:ext cx="7771765" cy="17125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PART-0</a:t>
            </a:r>
            <a:r>
              <a:t>5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项目总结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c21b4a1b-3738-11f0-8ff0-8aececd49fed.jpgc21b4a1b-3738-11f0-8ff0-8aececd49fed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921" r="921"/>
          <a:stretch>
            <a:fillRect/>
          </a:stretch>
        </p:blipFill>
        <p:spPr>
          <a:xfrm>
            <a:off x="696595" y="1411605"/>
            <a:ext cx="10800080" cy="29933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0301605" y="4163098"/>
            <a:ext cx="1195070" cy="735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custDataLst>
              <p:tags r:id="rId4"/>
            </p:custDataLst>
          </p:nvPr>
        </p:nvSpPr>
        <p:spPr>
          <a:xfrm rot="10800000">
            <a:off x="10639743" y="4330738"/>
            <a:ext cx="531495" cy="4006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51" h="986">
                <a:moveTo>
                  <a:pt x="1262" y="0"/>
                </a:moveTo>
                <a:lnTo>
                  <a:pt x="1351" y="188"/>
                </a:lnTo>
                <a:cubicBezTo>
                  <a:pt x="1260" y="218"/>
                  <a:pt x="1195" y="260"/>
                  <a:pt x="1155" y="314"/>
                </a:cubicBezTo>
                <a:cubicBezTo>
                  <a:pt x="1116" y="369"/>
                  <a:pt x="1095" y="440"/>
                  <a:pt x="1093" y="530"/>
                </a:cubicBezTo>
                <a:lnTo>
                  <a:pt x="1314" y="530"/>
                </a:lnTo>
                <a:lnTo>
                  <a:pt x="1314" y="986"/>
                </a:lnTo>
                <a:lnTo>
                  <a:pt x="858" y="986"/>
                </a:lnTo>
                <a:lnTo>
                  <a:pt x="858" y="660"/>
                </a:lnTo>
                <a:cubicBezTo>
                  <a:pt x="858" y="528"/>
                  <a:pt x="870" y="424"/>
                  <a:pt x="893" y="348"/>
                </a:cubicBezTo>
                <a:cubicBezTo>
                  <a:pt x="916" y="272"/>
                  <a:pt x="959" y="203"/>
                  <a:pt x="1022" y="143"/>
                </a:cubicBezTo>
                <a:cubicBezTo>
                  <a:pt x="1084" y="82"/>
                  <a:pt x="1164" y="35"/>
                  <a:pt x="1262" y="0"/>
                </a:cubicBezTo>
                <a:close/>
                <a:moveTo>
                  <a:pt x="404" y="0"/>
                </a:moveTo>
                <a:lnTo>
                  <a:pt x="493" y="188"/>
                </a:lnTo>
                <a:cubicBezTo>
                  <a:pt x="402" y="218"/>
                  <a:pt x="337" y="260"/>
                  <a:pt x="297" y="314"/>
                </a:cubicBezTo>
                <a:cubicBezTo>
                  <a:pt x="258" y="369"/>
                  <a:pt x="237" y="440"/>
                  <a:pt x="235" y="530"/>
                </a:cubicBezTo>
                <a:lnTo>
                  <a:pt x="456" y="530"/>
                </a:lnTo>
                <a:lnTo>
                  <a:pt x="456" y="986"/>
                </a:lnTo>
                <a:lnTo>
                  <a:pt x="0" y="986"/>
                </a:lnTo>
                <a:lnTo>
                  <a:pt x="0" y="660"/>
                </a:lnTo>
                <a:cubicBezTo>
                  <a:pt x="0" y="528"/>
                  <a:pt x="12" y="424"/>
                  <a:pt x="35" y="348"/>
                </a:cubicBezTo>
                <a:cubicBezTo>
                  <a:pt x="58" y="272"/>
                  <a:pt x="101" y="203"/>
                  <a:pt x="164" y="143"/>
                </a:cubicBezTo>
                <a:cubicBezTo>
                  <a:pt x="226" y="82"/>
                  <a:pt x="306" y="35"/>
                  <a:pt x="404" y="0"/>
                </a:cubicBezTo>
                <a:close/>
              </a:path>
            </a:pathLst>
          </a:custGeom>
          <a:solidFill>
            <a:schemeClr val="lt1">
              <a:lumMod val="95000"/>
            </a:schemeClr>
          </a:solidFill>
          <a:effectLst/>
        </p:spPr>
        <p:txBody>
          <a:bodyPr vert="horz" wrap="square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166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/>
              <a:t>学习与掌握内容</a:t>
            </a:r>
            <a:endParaRPr lang="zh-CN"/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695960" y="5215573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深入学习VAE的数学基础，包括概率分布、编码器与解码器结构，以及损失函数的设计。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695960" y="4755833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理解变分自编码器原理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7522210" y="5215573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通过案例分析，学习如何应用VAE解决图像去噪、风格迁移等实际图像处理问题。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7522210" y="4755833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解决实际问题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109085" y="5215573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掌握如何使用VAE进行图像重建，包括数据预处理、模型训练、参数调优和结果评估。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4109085" y="4755833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实现图像重建技术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对VAE模型的认识</a:t>
            </a:r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371892" y="2276848"/>
            <a:ext cx="4032022" cy="4032022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935775" y="3816731"/>
            <a:ext cx="2905141" cy="1577472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变分自编码器通过编码器和解码器的组合，学习数据的潜在表示，实现图像的有效重建。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935775" y="3351274"/>
            <a:ext cx="2905141" cy="3683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kern="0">
                <a:solidFill>
                  <a:schemeClr val="accent1"/>
                </a:solidFill>
                <a:latin typeface="+mn-ea"/>
                <a:cs typeface="+mn-ea"/>
              </a:rPr>
              <a:t>VAE模型的原理</a:t>
            </a:r>
            <a:endParaRPr lang="zh-CN" altLang="en-US" sz="2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470335" y="2276848"/>
            <a:ext cx="4032022" cy="4032022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7034218" y="3816731"/>
            <a:ext cx="2905141" cy="1577472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VAE能够生成新的图像样本，但可能在图像细节保留上不如其他生成模型，如GAN。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7034218" y="3351274"/>
            <a:ext cx="2905141" cy="3683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kern="0">
                <a:solidFill>
                  <a:schemeClr val="accent1"/>
                </a:solidFill>
                <a:latin typeface="+mn-ea"/>
                <a:cs typeface="+mn-ea"/>
              </a:rPr>
              <a:t>VAE模型的优势与局限</a:t>
            </a:r>
            <a:endParaRPr lang="zh-CN" altLang="en-US" sz="2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c441c8d8-3738-11f0-adac-fe6ba2ec7e31.jpg@base@tag=imgScale&amp;m=1&amp;w=471&amp;h=471&amp;q=95c441c8d8-3738-11f0-adac-fe6ba2ec7e3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16690" r="16690"/>
          <a:stretch>
            <a:fillRect/>
          </a:stretch>
        </p:blipFill>
        <p:spPr>
          <a:xfrm>
            <a:off x="9124649" y="1587869"/>
            <a:ext cx="1695723" cy="1695723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7" name="图片 16" descr="/data/temp/c441c777-3738-11f0-adac-fe6ba2ec7e31.jpgc441c777-3738-11f0-adac-fe6ba2ec7e31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4026206" y="1587869"/>
            <a:ext cx="1695723" cy="1695723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PART-0</a:t>
            </a:r>
            <a:r>
              <a:t>1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项目背景与目标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自编码器与VAE简介</a:t>
            </a:r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1008378" y="2097023"/>
            <a:ext cx="2985177" cy="39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自编码器的基本概念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1008378" y="2581552"/>
            <a:ext cx="2985177" cy="865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自编码器是一种无监督学习的神经网络，用于学习输入数据的有效表示（编码）。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3" name="直接箭头连接符 22"/>
          <p:cNvCxnSpPr/>
          <p:nvPr>
            <p:custDataLst>
              <p:tags r:id="rId4"/>
            </p:custDataLst>
          </p:nvPr>
        </p:nvCxnSpPr>
        <p:spPr>
          <a:xfrm>
            <a:off x="2023160" y="2512969"/>
            <a:ext cx="1970506" cy="0"/>
          </a:xfrm>
          <a:prstGeom prst="straightConnector1">
            <a:avLst/>
          </a:prstGeom>
          <a:ln w="127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泪滴形 23"/>
          <p:cNvSpPr/>
          <p:nvPr>
            <p:custDataLst>
              <p:tags r:id="rId5"/>
            </p:custDataLst>
          </p:nvPr>
        </p:nvSpPr>
        <p:spPr>
          <a:xfrm flipH="1">
            <a:off x="4224183" y="1930644"/>
            <a:ext cx="1682201" cy="168220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泪滴形 24"/>
          <p:cNvSpPr/>
          <p:nvPr>
            <p:custDataLst>
              <p:tags r:id="rId6"/>
            </p:custDataLst>
          </p:nvPr>
        </p:nvSpPr>
        <p:spPr>
          <a:xfrm>
            <a:off x="6300739" y="1930644"/>
            <a:ext cx="1682201" cy="168220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泪滴形 25"/>
          <p:cNvSpPr/>
          <p:nvPr>
            <p:custDataLst>
              <p:tags r:id="rId7"/>
            </p:custDataLst>
          </p:nvPr>
        </p:nvSpPr>
        <p:spPr>
          <a:xfrm rot="16200000" flipH="1">
            <a:off x="4224183" y="3897975"/>
            <a:ext cx="1682201" cy="168220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9" name="泪滴形 28"/>
          <p:cNvSpPr/>
          <p:nvPr>
            <p:custDataLst>
              <p:tags r:id="rId8"/>
            </p:custDataLst>
          </p:nvPr>
        </p:nvSpPr>
        <p:spPr>
          <a:xfrm rot="5400000">
            <a:off x="6301374" y="3897975"/>
            <a:ext cx="1682201" cy="168220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9"/>
            </p:custDataLst>
          </p:nvPr>
        </p:nvSpPr>
        <p:spPr>
          <a:xfrm>
            <a:off x="1008378" y="4064353"/>
            <a:ext cx="2985177" cy="39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VAE与传统自编码器的区别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0"/>
            </p:custDataLst>
          </p:nvPr>
        </p:nvSpPr>
        <p:spPr>
          <a:xfrm>
            <a:off x="1008378" y="4548883"/>
            <a:ext cx="2985177" cy="865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VAE通过引入潜在空间的连续性，解决了传统自编码器在图像重建中的离散性问题。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3" name="直接箭头连接符 32"/>
          <p:cNvCxnSpPr/>
          <p:nvPr>
            <p:custDataLst>
              <p:tags r:id="rId11"/>
            </p:custDataLst>
          </p:nvPr>
        </p:nvCxnSpPr>
        <p:spPr>
          <a:xfrm>
            <a:off x="2023160" y="4480300"/>
            <a:ext cx="1970506" cy="0"/>
          </a:xfrm>
          <a:prstGeom prst="straightConnector1">
            <a:avLst/>
          </a:prstGeom>
          <a:ln w="127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>
            <p:custDataLst>
              <p:tags r:id="rId12"/>
            </p:custDataLst>
          </p:nvPr>
        </p:nvSpPr>
        <p:spPr>
          <a:xfrm>
            <a:off x="8252829" y="2096387"/>
            <a:ext cx="2965834" cy="39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变分自编码器的原理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5" name="直接箭头连接符 34"/>
          <p:cNvCxnSpPr/>
          <p:nvPr>
            <p:custDataLst>
              <p:tags r:id="rId13"/>
            </p:custDataLst>
          </p:nvPr>
        </p:nvCxnSpPr>
        <p:spPr>
          <a:xfrm flipH="1">
            <a:off x="8252829" y="2512334"/>
            <a:ext cx="1970506" cy="0"/>
          </a:xfrm>
          <a:prstGeom prst="straightConnector1">
            <a:avLst/>
          </a:prstGeom>
          <a:ln w="127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>
            <p:custDataLst>
              <p:tags r:id="rId14"/>
            </p:custDataLst>
          </p:nvPr>
        </p:nvSpPr>
        <p:spPr>
          <a:xfrm>
            <a:off x="8252829" y="4063718"/>
            <a:ext cx="2965833" cy="39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VAE在图像重建中的应用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7" name="直接箭头连接符 36"/>
          <p:cNvCxnSpPr/>
          <p:nvPr>
            <p:custDataLst>
              <p:tags r:id="rId15"/>
            </p:custDataLst>
          </p:nvPr>
        </p:nvCxnSpPr>
        <p:spPr>
          <a:xfrm flipH="1">
            <a:off x="8252829" y="4479665"/>
            <a:ext cx="1970506" cy="0"/>
          </a:xfrm>
          <a:prstGeom prst="straightConnector1">
            <a:avLst/>
          </a:prstGeom>
          <a:ln w="127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7" descr="343435383038363b343532323338393bbacfd7f7bbfad6c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64595" y="2471692"/>
            <a:ext cx="600741" cy="600741"/>
          </a:xfrm>
          <a:prstGeom prst="rect">
            <a:avLst/>
          </a:prstGeom>
          <a:effectLst>
            <a:reflection blurRad="6350" stA="29000" endPos="35000" dist="50800" dir="5400000" sy="-100000" algn="bl" rotWithShape="0"/>
          </a:effectLst>
        </p:spPr>
      </p:pic>
      <p:sp>
        <p:nvSpPr>
          <p:cNvPr id="39" name="菱形 38"/>
          <p:cNvSpPr/>
          <p:nvPr>
            <p:custDataLst>
              <p:tags r:id="rId19"/>
            </p:custDataLst>
          </p:nvPr>
        </p:nvSpPr>
        <p:spPr>
          <a:xfrm>
            <a:off x="5834625" y="3525211"/>
            <a:ext cx="538508" cy="538508"/>
          </a:xfrm>
          <a:prstGeom prst="diamond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0" name="图片 5" descr="343435383036303b343532343134393bcdb7c4d4b7e7b1a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84281" y="4458709"/>
            <a:ext cx="561369" cy="561369"/>
          </a:xfrm>
          <a:prstGeom prst="rect">
            <a:avLst/>
          </a:prstGeom>
          <a:effectLst>
            <a:reflection blurRad="6350" stA="29000" endPos="35000" dist="50800" dir="5400000" sy="-100000" algn="bl" rotWithShape="0"/>
          </a:effectLst>
        </p:spPr>
      </p:pic>
      <p:pic>
        <p:nvPicPr>
          <p:cNvPr id="41" name="图片 9" descr="343435383038363b343532323339323bc6b7c5c6b9dcc0ed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60203" y="2437400"/>
            <a:ext cx="562639" cy="562639"/>
          </a:xfrm>
          <a:prstGeom prst="rect">
            <a:avLst/>
          </a:prstGeom>
          <a:effectLst>
            <a:reflection blurRad="6350" stA="29000" endPos="35000" dist="50800" dir="5400000" sy="-100000" algn="bl" rotWithShape="0"/>
          </a:effectLst>
        </p:spPr>
      </p:pic>
      <p:pic>
        <p:nvPicPr>
          <p:cNvPr id="42" name="图片 18" descr="343435383036303b343532343136323bcfeec4bfc9fac3fcd6dcc6da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872903" y="4470139"/>
            <a:ext cx="538508" cy="538508"/>
          </a:xfrm>
          <a:prstGeom prst="rect">
            <a:avLst/>
          </a:prstGeom>
          <a:effectLst>
            <a:reflection blurRad="6350" stA="29000" endPos="35000" dist="50800" dir="5400000" sy="-100000" algn="bl" rotWithShape="0"/>
          </a:effectLst>
        </p:spPr>
      </p:pic>
      <p:sp>
        <p:nvSpPr>
          <p:cNvPr id="43" name="矩形 42"/>
          <p:cNvSpPr/>
          <p:nvPr>
            <p:custDataLst>
              <p:tags r:id="rId29"/>
            </p:custDataLst>
          </p:nvPr>
        </p:nvSpPr>
        <p:spPr>
          <a:xfrm>
            <a:off x="8252829" y="2581552"/>
            <a:ext cx="2985177" cy="865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VAE通过引入概率分布，使自编码器能够生成新的数据样本，具有生成模型的特性。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30"/>
            </p:custDataLst>
          </p:nvPr>
        </p:nvSpPr>
        <p:spPr>
          <a:xfrm>
            <a:off x="8252829" y="4548883"/>
            <a:ext cx="2985177" cy="865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VAE通过编码和解码过程，能够重建输入图像，常用于图像去噪、风格转换等任务。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3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项目目标阐述</a:t>
            </a:r>
            <a:endParaRPr lang="zh-CN" altLang="en-US"/>
          </a:p>
        </p:txBody>
      </p:sp>
      <p:pic>
        <p:nvPicPr>
          <p:cNvPr id="10" name="图片 9" descr="/data/temp/bb560055-3738-11f0-8ff0-8aececd49fed.jpg@base@tag=imgScale&amp;m=1&amp;w=689&amp;h=735&amp;q=95bb560055-3738-11f0-8ff0-8aececd49fed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9158" b="30585"/>
          <a:stretch>
            <a:fillRect/>
          </a:stretch>
        </p:blipFill>
        <p:spPr>
          <a:xfrm>
            <a:off x="1223056" y="1799464"/>
            <a:ext cx="2593474" cy="2766634"/>
          </a:xfrm>
          <a:custGeom>
            <a:avLst/>
            <a:gdLst>
              <a:gd name="connsiteX0" fmla="*/ 1241901 w 2483800"/>
              <a:gd name="connsiteY0" fmla="*/ 0 h 2649637"/>
              <a:gd name="connsiteX1" fmla="*/ 1241903 w 2483800"/>
              <a:gd name="connsiteY1" fmla="*/ 0 h 2649637"/>
              <a:gd name="connsiteX2" fmla="*/ 1282228 w 2483800"/>
              <a:gd name="connsiteY2" fmla="*/ 4783 h 2649637"/>
              <a:gd name="connsiteX3" fmla="*/ 1321426 w 2483800"/>
              <a:gd name="connsiteY3" fmla="*/ 19130 h 2649637"/>
              <a:gd name="connsiteX4" fmla="*/ 2385520 w 2483800"/>
              <a:gd name="connsiteY4" fmla="*/ 551178 h 2649637"/>
              <a:gd name="connsiteX5" fmla="*/ 2483800 w 2483800"/>
              <a:gd name="connsiteY5" fmla="*/ 710202 h 2649637"/>
              <a:gd name="connsiteX6" fmla="*/ 2483800 w 2483800"/>
              <a:gd name="connsiteY6" fmla="*/ 1939377 h 2649637"/>
              <a:gd name="connsiteX7" fmla="*/ 2385517 w 2483800"/>
              <a:gd name="connsiteY7" fmla="*/ 2098463 h 2649637"/>
              <a:gd name="connsiteX8" fmla="*/ 1321421 w 2483800"/>
              <a:gd name="connsiteY8" fmla="*/ 2630510 h 2649637"/>
              <a:gd name="connsiteX9" fmla="*/ 1162374 w 2483800"/>
              <a:gd name="connsiteY9" fmla="*/ 2630508 h 2649637"/>
              <a:gd name="connsiteX10" fmla="*/ 98279 w 2483800"/>
              <a:gd name="connsiteY10" fmla="*/ 2098461 h 2649637"/>
              <a:gd name="connsiteX11" fmla="*/ 0 w 2483800"/>
              <a:gd name="connsiteY11" fmla="*/ 1939437 h 2649637"/>
              <a:gd name="connsiteX12" fmla="*/ 0 w 2483800"/>
              <a:gd name="connsiteY12" fmla="*/ 710262 h 2649637"/>
              <a:gd name="connsiteX13" fmla="*/ 98283 w 2483800"/>
              <a:gd name="connsiteY13" fmla="*/ 551176 h 2649637"/>
              <a:gd name="connsiteX14" fmla="*/ 1162378 w 2483800"/>
              <a:gd name="connsiteY14" fmla="*/ 19128 h 2649637"/>
              <a:gd name="connsiteX15" fmla="*/ 1201576 w 2483800"/>
              <a:gd name="connsiteY15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800" h="2649637">
                <a:moveTo>
                  <a:pt x="1241901" y="0"/>
                </a:moveTo>
                <a:lnTo>
                  <a:pt x="1241903" y="0"/>
                </a:lnTo>
                <a:lnTo>
                  <a:pt x="1282228" y="4783"/>
                </a:lnTo>
                <a:cubicBezTo>
                  <a:pt x="1295545" y="7971"/>
                  <a:pt x="1308674" y="12754"/>
                  <a:pt x="1321426" y="19130"/>
                </a:cubicBezTo>
                <a:cubicBezTo>
                  <a:pt x="1372435" y="44635"/>
                  <a:pt x="2323621" y="520228"/>
                  <a:pt x="2385520" y="551178"/>
                </a:cubicBezTo>
                <a:cubicBezTo>
                  <a:pt x="2447420" y="582128"/>
                  <a:pt x="2483800" y="640996"/>
                  <a:pt x="2483800" y="710202"/>
                </a:cubicBezTo>
                <a:cubicBezTo>
                  <a:pt x="2483800" y="779408"/>
                  <a:pt x="2483800" y="1870171"/>
                  <a:pt x="2483800" y="1939377"/>
                </a:cubicBezTo>
                <a:cubicBezTo>
                  <a:pt x="2483800" y="2008583"/>
                  <a:pt x="2447417" y="2067513"/>
                  <a:pt x="2385517" y="2098463"/>
                </a:cubicBezTo>
                <a:cubicBezTo>
                  <a:pt x="2323617" y="2129413"/>
                  <a:pt x="1372431" y="2605005"/>
                  <a:pt x="1321421" y="2630510"/>
                </a:cubicBezTo>
                <a:cubicBezTo>
                  <a:pt x="1270412" y="2656015"/>
                  <a:pt x="1213384" y="2656012"/>
                  <a:pt x="1162374" y="2630508"/>
                </a:cubicBezTo>
                <a:cubicBezTo>
                  <a:pt x="1111365" y="2605002"/>
                  <a:pt x="160179" y="2129409"/>
                  <a:pt x="98279" y="2098461"/>
                </a:cubicBezTo>
                <a:cubicBezTo>
                  <a:pt x="36379" y="2067510"/>
                  <a:pt x="0" y="2008642"/>
                  <a:pt x="0" y="1939437"/>
                </a:cubicBezTo>
                <a:cubicBezTo>
                  <a:pt x="0" y="1870230"/>
                  <a:pt x="0" y="779467"/>
                  <a:pt x="0" y="710262"/>
                </a:cubicBezTo>
                <a:cubicBezTo>
                  <a:pt x="0" y="641055"/>
                  <a:pt x="36384" y="582125"/>
                  <a:pt x="98283" y="551176"/>
                </a:cubicBezTo>
                <a:cubicBezTo>
                  <a:pt x="160183" y="520225"/>
                  <a:pt x="1111368" y="44632"/>
                  <a:pt x="1162378" y="19128"/>
                </a:cubicBezTo>
                <a:cubicBezTo>
                  <a:pt x="1175131" y="12752"/>
                  <a:pt x="1188259" y="7969"/>
                  <a:pt x="1201576" y="4781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24361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目标是通过优化VAE模型，实现更清晰、更精确的图像重建效果。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124361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提高图像重建质量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6" name="图片 15" descr="/data/temp/bb560166-3738-11f0-8ff0-8aececd49fed.jpg@base@tag=imgScale&amp;m=1&amp;w=689&amp;h=735&amp;q=95bb560166-3738-11f0-8ff0-8aececd49fed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t="127" b="127"/>
          <a:stretch>
            <a:fillRect/>
          </a:stretch>
        </p:blipFill>
        <p:spPr>
          <a:xfrm>
            <a:off x="4793521" y="1799464"/>
            <a:ext cx="2593055" cy="2766634"/>
          </a:xfrm>
          <a:custGeom>
            <a:avLst/>
            <a:gdLst>
              <a:gd name="connsiteX0" fmla="*/ 1241500 w 2483399"/>
              <a:gd name="connsiteY0" fmla="*/ 0 h 2649637"/>
              <a:gd name="connsiteX1" fmla="*/ 1241502 w 2483399"/>
              <a:gd name="connsiteY1" fmla="*/ 0 h 2649637"/>
              <a:gd name="connsiteX2" fmla="*/ 1281827 w 2483399"/>
              <a:gd name="connsiteY2" fmla="*/ 4783 h 2649637"/>
              <a:gd name="connsiteX3" fmla="*/ 1321025 w 2483399"/>
              <a:gd name="connsiteY3" fmla="*/ 19130 h 2649637"/>
              <a:gd name="connsiteX4" fmla="*/ 2385119 w 2483399"/>
              <a:gd name="connsiteY4" fmla="*/ 551178 h 2649637"/>
              <a:gd name="connsiteX5" fmla="*/ 2483399 w 2483399"/>
              <a:gd name="connsiteY5" fmla="*/ 710202 h 2649637"/>
              <a:gd name="connsiteX6" fmla="*/ 2483399 w 2483399"/>
              <a:gd name="connsiteY6" fmla="*/ 1939377 h 2649637"/>
              <a:gd name="connsiteX7" fmla="*/ 2385116 w 2483399"/>
              <a:gd name="connsiteY7" fmla="*/ 2098463 h 2649637"/>
              <a:gd name="connsiteX8" fmla="*/ 1321020 w 2483399"/>
              <a:gd name="connsiteY8" fmla="*/ 2630510 h 2649637"/>
              <a:gd name="connsiteX9" fmla="*/ 1161973 w 2483399"/>
              <a:gd name="connsiteY9" fmla="*/ 2630508 h 2649637"/>
              <a:gd name="connsiteX10" fmla="*/ 97878 w 2483399"/>
              <a:gd name="connsiteY10" fmla="*/ 2098461 h 2649637"/>
              <a:gd name="connsiteX11" fmla="*/ 6251 w 2483399"/>
              <a:gd name="connsiteY11" fmla="*/ 1989128 h 2649637"/>
              <a:gd name="connsiteX12" fmla="*/ 0 w 2483399"/>
              <a:gd name="connsiteY12" fmla="*/ 1942433 h 2649637"/>
              <a:gd name="connsiteX13" fmla="*/ 0 w 2483399"/>
              <a:gd name="connsiteY13" fmla="*/ 707266 h 2649637"/>
              <a:gd name="connsiteX14" fmla="*/ 6251 w 2483399"/>
              <a:gd name="connsiteY14" fmla="*/ 660560 h 2649637"/>
              <a:gd name="connsiteX15" fmla="*/ 97882 w 2483399"/>
              <a:gd name="connsiteY15" fmla="*/ 551176 h 2649637"/>
              <a:gd name="connsiteX16" fmla="*/ 1161977 w 2483399"/>
              <a:gd name="connsiteY16" fmla="*/ 19128 h 2649637"/>
              <a:gd name="connsiteX17" fmla="*/ 1201175 w 2483399"/>
              <a:gd name="connsiteY17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83399" h="2649637">
                <a:moveTo>
                  <a:pt x="1241500" y="0"/>
                </a:moveTo>
                <a:lnTo>
                  <a:pt x="1241502" y="0"/>
                </a:lnTo>
                <a:lnTo>
                  <a:pt x="1281827" y="4783"/>
                </a:lnTo>
                <a:cubicBezTo>
                  <a:pt x="1295144" y="7971"/>
                  <a:pt x="1308273" y="12754"/>
                  <a:pt x="1321025" y="19130"/>
                </a:cubicBezTo>
                <a:cubicBezTo>
                  <a:pt x="1372034" y="44635"/>
                  <a:pt x="2323220" y="520228"/>
                  <a:pt x="2385119" y="551178"/>
                </a:cubicBezTo>
                <a:cubicBezTo>
                  <a:pt x="2447019" y="582128"/>
                  <a:pt x="2483399" y="640996"/>
                  <a:pt x="2483399" y="710202"/>
                </a:cubicBezTo>
                <a:cubicBezTo>
                  <a:pt x="2483399" y="779408"/>
                  <a:pt x="2483399" y="1870171"/>
                  <a:pt x="2483399" y="1939377"/>
                </a:cubicBezTo>
                <a:cubicBezTo>
                  <a:pt x="2483399" y="2008583"/>
                  <a:pt x="2447016" y="2067513"/>
                  <a:pt x="2385116" y="2098463"/>
                </a:cubicBezTo>
                <a:cubicBezTo>
                  <a:pt x="2323216" y="2129413"/>
                  <a:pt x="1372030" y="2605005"/>
                  <a:pt x="1321020" y="2630510"/>
                </a:cubicBezTo>
                <a:cubicBezTo>
                  <a:pt x="1270011" y="2656015"/>
                  <a:pt x="1212983" y="2656012"/>
                  <a:pt x="1161973" y="2630508"/>
                </a:cubicBezTo>
                <a:cubicBezTo>
                  <a:pt x="1110964" y="2605002"/>
                  <a:pt x="159778" y="2129409"/>
                  <a:pt x="97878" y="2098461"/>
                </a:cubicBezTo>
                <a:cubicBezTo>
                  <a:pt x="51453" y="2075248"/>
                  <a:pt x="19384" y="2036331"/>
                  <a:pt x="6251" y="1989128"/>
                </a:cubicBezTo>
                <a:lnTo>
                  <a:pt x="0" y="1942433"/>
                </a:lnTo>
                <a:lnTo>
                  <a:pt x="0" y="707266"/>
                </a:lnTo>
                <a:lnTo>
                  <a:pt x="6251" y="660560"/>
                </a:lnTo>
                <a:cubicBezTo>
                  <a:pt x="19386" y="613339"/>
                  <a:pt x="51458" y="574388"/>
                  <a:pt x="97882" y="551176"/>
                </a:cubicBezTo>
                <a:cubicBezTo>
                  <a:pt x="159782" y="520225"/>
                  <a:pt x="1110967" y="44632"/>
                  <a:pt x="1161977" y="19128"/>
                </a:cubicBezTo>
                <a:cubicBezTo>
                  <a:pt x="1174730" y="12752"/>
                  <a:pt x="1187858" y="7969"/>
                  <a:pt x="1201175" y="478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4820705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旨在缩短训练时间，提升模型收敛速度，以适应大规模数据集的处理需求。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820705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优化模型训练效率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7" name="图片 16" descr="/data/temp/bb5600c5-3738-11f0-8ff0-8aececd49fed.jpg@base@tag=imgScale&amp;m=1&amp;w=689&amp;h=735&amp;q=95bb5600c5-3738-11f0-8ff0-8aececd49fed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7952" b="7952"/>
          <a:stretch>
            <a:fillRect/>
          </a:stretch>
        </p:blipFill>
        <p:spPr>
          <a:xfrm>
            <a:off x="8371279" y="1799464"/>
            <a:ext cx="2593474" cy="2766634"/>
          </a:xfrm>
          <a:custGeom>
            <a:avLst/>
            <a:gdLst>
              <a:gd name="connsiteX0" fmla="*/ 1241901 w 2483800"/>
              <a:gd name="connsiteY0" fmla="*/ 0 h 2649637"/>
              <a:gd name="connsiteX1" fmla="*/ 1241903 w 2483800"/>
              <a:gd name="connsiteY1" fmla="*/ 0 h 2649637"/>
              <a:gd name="connsiteX2" fmla="*/ 1282228 w 2483800"/>
              <a:gd name="connsiteY2" fmla="*/ 4783 h 2649637"/>
              <a:gd name="connsiteX3" fmla="*/ 1321426 w 2483800"/>
              <a:gd name="connsiteY3" fmla="*/ 19130 h 2649637"/>
              <a:gd name="connsiteX4" fmla="*/ 2385520 w 2483800"/>
              <a:gd name="connsiteY4" fmla="*/ 551178 h 2649637"/>
              <a:gd name="connsiteX5" fmla="*/ 2483800 w 2483800"/>
              <a:gd name="connsiteY5" fmla="*/ 710202 h 2649637"/>
              <a:gd name="connsiteX6" fmla="*/ 2483800 w 2483800"/>
              <a:gd name="connsiteY6" fmla="*/ 1939377 h 2649637"/>
              <a:gd name="connsiteX7" fmla="*/ 2385517 w 2483800"/>
              <a:gd name="connsiteY7" fmla="*/ 2098463 h 2649637"/>
              <a:gd name="connsiteX8" fmla="*/ 1321421 w 2483800"/>
              <a:gd name="connsiteY8" fmla="*/ 2630510 h 2649637"/>
              <a:gd name="connsiteX9" fmla="*/ 1162374 w 2483800"/>
              <a:gd name="connsiteY9" fmla="*/ 2630508 h 2649637"/>
              <a:gd name="connsiteX10" fmla="*/ 98279 w 2483800"/>
              <a:gd name="connsiteY10" fmla="*/ 2098461 h 2649637"/>
              <a:gd name="connsiteX11" fmla="*/ 0 w 2483800"/>
              <a:gd name="connsiteY11" fmla="*/ 1939437 h 2649637"/>
              <a:gd name="connsiteX12" fmla="*/ 0 w 2483800"/>
              <a:gd name="connsiteY12" fmla="*/ 710262 h 2649637"/>
              <a:gd name="connsiteX13" fmla="*/ 98283 w 2483800"/>
              <a:gd name="connsiteY13" fmla="*/ 551176 h 2649637"/>
              <a:gd name="connsiteX14" fmla="*/ 1162378 w 2483800"/>
              <a:gd name="connsiteY14" fmla="*/ 19128 h 2649637"/>
              <a:gd name="connsiteX15" fmla="*/ 1201576 w 2483800"/>
              <a:gd name="connsiteY15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800" h="2649637">
                <a:moveTo>
                  <a:pt x="1241901" y="0"/>
                </a:moveTo>
                <a:lnTo>
                  <a:pt x="1241903" y="0"/>
                </a:lnTo>
                <a:lnTo>
                  <a:pt x="1282228" y="4783"/>
                </a:lnTo>
                <a:cubicBezTo>
                  <a:pt x="1295545" y="7971"/>
                  <a:pt x="1308674" y="12754"/>
                  <a:pt x="1321426" y="19130"/>
                </a:cubicBezTo>
                <a:cubicBezTo>
                  <a:pt x="1372435" y="44635"/>
                  <a:pt x="2323621" y="520228"/>
                  <a:pt x="2385520" y="551178"/>
                </a:cubicBezTo>
                <a:cubicBezTo>
                  <a:pt x="2447420" y="582128"/>
                  <a:pt x="2483800" y="640996"/>
                  <a:pt x="2483800" y="710202"/>
                </a:cubicBezTo>
                <a:cubicBezTo>
                  <a:pt x="2483800" y="779408"/>
                  <a:pt x="2483800" y="1870171"/>
                  <a:pt x="2483800" y="1939377"/>
                </a:cubicBezTo>
                <a:cubicBezTo>
                  <a:pt x="2483800" y="2008583"/>
                  <a:pt x="2447417" y="2067513"/>
                  <a:pt x="2385517" y="2098463"/>
                </a:cubicBezTo>
                <a:cubicBezTo>
                  <a:pt x="2323617" y="2129413"/>
                  <a:pt x="1372431" y="2605005"/>
                  <a:pt x="1321421" y="2630510"/>
                </a:cubicBezTo>
                <a:cubicBezTo>
                  <a:pt x="1270412" y="2656015"/>
                  <a:pt x="1213384" y="2656012"/>
                  <a:pt x="1162374" y="2630508"/>
                </a:cubicBezTo>
                <a:cubicBezTo>
                  <a:pt x="1111365" y="2605002"/>
                  <a:pt x="160179" y="2129409"/>
                  <a:pt x="98279" y="2098461"/>
                </a:cubicBezTo>
                <a:cubicBezTo>
                  <a:pt x="36379" y="2067510"/>
                  <a:pt x="0" y="2008642"/>
                  <a:pt x="0" y="1939437"/>
                </a:cubicBezTo>
                <a:cubicBezTo>
                  <a:pt x="0" y="1870230"/>
                  <a:pt x="0" y="779467"/>
                  <a:pt x="0" y="710262"/>
                </a:cubicBezTo>
                <a:cubicBezTo>
                  <a:pt x="0" y="641055"/>
                  <a:pt x="36384" y="582125"/>
                  <a:pt x="98283" y="551176"/>
                </a:cubicBezTo>
                <a:cubicBezTo>
                  <a:pt x="160183" y="520225"/>
                  <a:pt x="1111368" y="44632"/>
                  <a:pt x="1162378" y="19128"/>
                </a:cubicBezTo>
                <a:cubicBezTo>
                  <a:pt x="1175131" y="12752"/>
                  <a:pt x="1188259" y="7969"/>
                  <a:pt x="1201576" y="478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839780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目标是使模型能够更好地泛化到未见过的数据，提高在不同场景下的重建性能。</a:t>
            </a:r>
            <a:endParaRPr lang="zh-CN" altLang="en-US" sz="16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839780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增强模型泛化能力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PART-0</a:t>
            </a:r>
            <a:r>
              <a:t>2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模型结构与原理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360" y="629920"/>
            <a:ext cx="7301230" cy="5093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noFill/>
        </p:spPr>
        <p:txBody>
          <a:bodyPr wrap="square" lIns="91440" tIns="45720" rIns="91440" bIns="45720" rtlCol="0" anchor="b">
            <a:noAutofit/>
          </a:bodyPr>
          <a:lstStyle/>
          <a:p>
            <a:r>
              <a:rPr lang="zh-CN" altLang="en-US" dirty="0"/>
              <a:t>编码器部分</a:t>
            </a:r>
            <a:endParaRPr lang="zh-CN" altLang="en-US" dirty="0"/>
          </a:p>
        </p:txBody>
      </p:sp>
      <p:sp>
        <p:nvSpPr>
          <p:cNvPr id="2" name="任意形状 2"/>
          <p:cNvSpPr/>
          <p:nvPr>
            <p:custDataLst>
              <p:tags r:id="rId2"/>
            </p:custDataLst>
          </p:nvPr>
        </p:nvSpPr>
        <p:spPr>
          <a:xfrm>
            <a:off x="-4197" y="1544086"/>
            <a:ext cx="12196198" cy="5316769"/>
          </a:xfrm>
          <a:custGeom>
            <a:avLst/>
            <a:gdLst>
              <a:gd name="connsiteX0" fmla="*/ 7421879 w 9144000"/>
              <a:gd name="connsiteY0" fmla="*/ 944 h 4667042"/>
              <a:gd name="connsiteX1" fmla="*/ 8739856 w 9144000"/>
              <a:gd name="connsiteY1" fmla="*/ 200746 h 4667042"/>
              <a:gd name="connsiteX2" fmla="*/ 9144000 w 9144000"/>
              <a:gd name="connsiteY2" fmla="*/ 302125 h 4667042"/>
              <a:gd name="connsiteX3" fmla="*/ 9144000 w 9144000"/>
              <a:gd name="connsiteY3" fmla="*/ 4667042 h 4667042"/>
              <a:gd name="connsiteX4" fmla="*/ 0 w 9144000"/>
              <a:gd name="connsiteY4" fmla="*/ 4667042 h 4667042"/>
              <a:gd name="connsiteX5" fmla="*/ 0 w 9144000"/>
              <a:gd name="connsiteY5" fmla="*/ 142334 h 4667042"/>
              <a:gd name="connsiteX6" fmla="*/ 260865 w 9144000"/>
              <a:gd name="connsiteY6" fmla="*/ 125811 h 4667042"/>
              <a:gd name="connsiteX7" fmla="*/ 640079 w 9144000"/>
              <a:gd name="connsiteY7" fmla="*/ 122864 h 4667042"/>
              <a:gd name="connsiteX8" fmla="*/ 4465319 w 9144000"/>
              <a:gd name="connsiteY8" fmla="*/ 595304 h 4667042"/>
              <a:gd name="connsiteX9" fmla="*/ 7421879 w 9144000"/>
              <a:gd name="connsiteY9" fmla="*/ 944 h 466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667042">
                <a:moveTo>
                  <a:pt x="7421879" y="944"/>
                </a:moveTo>
                <a:cubicBezTo>
                  <a:pt x="7809547" y="11422"/>
                  <a:pt x="8275795" y="92622"/>
                  <a:pt x="8739856" y="200746"/>
                </a:cubicBezTo>
                <a:lnTo>
                  <a:pt x="9144000" y="302125"/>
                </a:lnTo>
                <a:lnTo>
                  <a:pt x="9144000" y="4667042"/>
                </a:lnTo>
                <a:lnTo>
                  <a:pt x="0" y="4667042"/>
                </a:lnTo>
                <a:lnTo>
                  <a:pt x="0" y="142334"/>
                </a:lnTo>
                <a:lnTo>
                  <a:pt x="260865" y="125811"/>
                </a:lnTo>
                <a:cubicBezTo>
                  <a:pt x="384849" y="121237"/>
                  <a:pt x="511492" y="120007"/>
                  <a:pt x="640079" y="122864"/>
                </a:cubicBezTo>
                <a:cubicBezTo>
                  <a:pt x="1668779" y="145724"/>
                  <a:pt x="3335019" y="615624"/>
                  <a:pt x="4465319" y="595304"/>
                </a:cubicBezTo>
                <a:cubicBezTo>
                  <a:pt x="5595619" y="574984"/>
                  <a:pt x="6388099" y="-26996"/>
                  <a:pt x="7421879" y="944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4" name="任意形状 1"/>
          <p:cNvSpPr/>
          <p:nvPr>
            <p:custDataLst>
              <p:tags r:id="rId3"/>
            </p:custDataLst>
          </p:nvPr>
        </p:nvSpPr>
        <p:spPr>
          <a:xfrm>
            <a:off x="-4197" y="1608878"/>
            <a:ext cx="12196198" cy="5251901"/>
          </a:xfrm>
          <a:custGeom>
            <a:avLst/>
            <a:gdLst>
              <a:gd name="connsiteX0" fmla="*/ 9144000 w 9144000"/>
              <a:gd name="connsiteY0" fmla="*/ 0 h 4569773"/>
              <a:gd name="connsiteX1" fmla="*/ 9144000 w 9144000"/>
              <a:gd name="connsiteY1" fmla="*/ 4569773 h 4569773"/>
              <a:gd name="connsiteX2" fmla="*/ 0 w 9144000"/>
              <a:gd name="connsiteY2" fmla="*/ 4569773 h 4569773"/>
              <a:gd name="connsiteX3" fmla="*/ 0 w 9144000"/>
              <a:gd name="connsiteY3" fmla="*/ 638493 h 4569773"/>
              <a:gd name="connsiteX4" fmla="*/ 135688 w 9144000"/>
              <a:gd name="connsiteY4" fmla="*/ 681653 h 4569773"/>
              <a:gd name="connsiteX5" fmla="*/ 487681 w 9144000"/>
              <a:gd name="connsiteY5" fmla="*/ 725542 h 4569773"/>
              <a:gd name="connsiteX6" fmla="*/ 4450081 w 9144000"/>
              <a:gd name="connsiteY6" fmla="*/ 192142 h 4569773"/>
              <a:gd name="connsiteX7" fmla="*/ 7239001 w 9144000"/>
              <a:gd name="connsiteY7" fmla="*/ 603622 h 4569773"/>
              <a:gd name="connsiteX8" fmla="*/ 9034464 w 9144000"/>
              <a:gd name="connsiteY8" fmla="*/ 37837 h 456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4569773">
                <a:moveTo>
                  <a:pt x="9144000" y="0"/>
                </a:moveTo>
                <a:lnTo>
                  <a:pt x="9144000" y="4569773"/>
                </a:lnTo>
                <a:lnTo>
                  <a:pt x="0" y="4569773"/>
                </a:lnTo>
                <a:lnTo>
                  <a:pt x="0" y="638493"/>
                </a:lnTo>
                <a:lnTo>
                  <a:pt x="135688" y="681653"/>
                </a:lnTo>
                <a:cubicBezTo>
                  <a:pt x="248048" y="710818"/>
                  <a:pt x="365444" y="727447"/>
                  <a:pt x="487681" y="725542"/>
                </a:cubicBezTo>
                <a:cubicBezTo>
                  <a:pt x="1465581" y="710302"/>
                  <a:pt x="3324861" y="212462"/>
                  <a:pt x="4450081" y="192142"/>
                </a:cubicBezTo>
                <a:cubicBezTo>
                  <a:pt x="5575301" y="171822"/>
                  <a:pt x="6240781" y="613782"/>
                  <a:pt x="7239001" y="603622"/>
                </a:cubicBezTo>
                <a:cubicBezTo>
                  <a:pt x="7738111" y="598542"/>
                  <a:pt x="8418831" y="263262"/>
                  <a:pt x="9034464" y="3783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68000">
                <a:schemeClr val="accent1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" name="任意多边形: 形状 9"/>
          <p:cNvSpPr/>
          <p:nvPr>
            <p:custDataLst>
              <p:tags r:id="rId4"/>
            </p:custDataLst>
          </p:nvPr>
        </p:nvSpPr>
        <p:spPr>
          <a:xfrm>
            <a:off x="-1021" y="1650167"/>
            <a:ext cx="12193022" cy="5210063"/>
          </a:xfrm>
          <a:custGeom>
            <a:avLst/>
            <a:gdLst>
              <a:gd name="connsiteX0" fmla="*/ 2408361 w 9107329"/>
              <a:gd name="connsiteY0" fmla="*/ 434 h 2794050"/>
              <a:gd name="connsiteX1" fmla="*/ 7003480 w 9107329"/>
              <a:gd name="connsiteY1" fmla="*/ 263023 h 2794050"/>
              <a:gd name="connsiteX2" fmla="*/ 8796810 w 9107329"/>
              <a:gd name="connsiteY2" fmla="*/ 78568 h 2794050"/>
              <a:gd name="connsiteX3" fmla="*/ 9107329 w 9107329"/>
              <a:gd name="connsiteY3" fmla="*/ 30883 h 2794050"/>
              <a:gd name="connsiteX4" fmla="*/ 9107329 w 9107329"/>
              <a:gd name="connsiteY4" fmla="*/ 2794050 h 2794050"/>
              <a:gd name="connsiteX5" fmla="*/ 0 w 9107329"/>
              <a:gd name="connsiteY5" fmla="*/ 2794050 h 2794050"/>
              <a:gd name="connsiteX6" fmla="*/ 0 w 9107329"/>
              <a:gd name="connsiteY6" fmla="*/ 108284 h 2794050"/>
              <a:gd name="connsiteX7" fmla="*/ 397174 w 9107329"/>
              <a:gd name="connsiteY7" fmla="*/ 83169 h 2794050"/>
              <a:gd name="connsiteX8" fmla="*/ 2408361 w 9107329"/>
              <a:gd name="connsiteY8" fmla="*/ 434 h 2794050"/>
              <a:gd name="connsiteX0-1" fmla="*/ 2414029 w 9112997"/>
              <a:gd name="connsiteY0-2" fmla="*/ 434 h 3899264"/>
              <a:gd name="connsiteX1-3" fmla="*/ 7009148 w 9112997"/>
              <a:gd name="connsiteY1-4" fmla="*/ 263023 h 3899264"/>
              <a:gd name="connsiteX2-5" fmla="*/ 8802478 w 9112997"/>
              <a:gd name="connsiteY2-6" fmla="*/ 78568 h 3899264"/>
              <a:gd name="connsiteX3-7" fmla="*/ 9112997 w 9112997"/>
              <a:gd name="connsiteY3-8" fmla="*/ 30883 h 3899264"/>
              <a:gd name="connsiteX4-9" fmla="*/ 9112997 w 9112997"/>
              <a:gd name="connsiteY4-10" fmla="*/ 2794050 h 3899264"/>
              <a:gd name="connsiteX5-11" fmla="*/ 0 w 9112997"/>
              <a:gd name="connsiteY5-12" fmla="*/ 3899264 h 3899264"/>
              <a:gd name="connsiteX6-13" fmla="*/ 5668 w 9112997"/>
              <a:gd name="connsiteY6-14" fmla="*/ 108284 h 3899264"/>
              <a:gd name="connsiteX7-15" fmla="*/ 402842 w 9112997"/>
              <a:gd name="connsiteY7-16" fmla="*/ 83169 h 3899264"/>
              <a:gd name="connsiteX8-17" fmla="*/ 2414029 w 9112997"/>
              <a:gd name="connsiteY8-18" fmla="*/ 434 h 3899264"/>
              <a:gd name="connsiteX0-19" fmla="*/ 2414029 w 9112997"/>
              <a:gd name="connsiteY0-20" fmla="*/ 434 h 3910600"/>
              <a:gd name="connsiteX1-21" fmla="*/ 7009148 w 9112997"/>
              <a:gd name="connsiteY1-22" fmla="*/ 263023 h 3910600"/>
              <a:gd name="connsiteX2-23" fmla="*/ 8802478 w 9112997"/>
              <a:gd name="connsiteY2-24" fmla="*/ 78568 h 3910600"/>
              <a:gd name="connsiteX3-25" fmla="*/ 9112997 w 9112997"/>
              <a:gd name="connsiteY3-26" fmla="*/ 30883 h 3910600"/>
              <a:gd name="connsiteX4-27" fmla="*/ 9112997 w 9112997"/>
              <a:gd name="connsiteY4-28" fmla="*/ 3910600 h 3910600"/>
              <a:gd name="connsiteX5-29" fmla="*/ 0 w 9112997"/>
              <a:gd name="connsiteY5-30" fmla="*/ 3899264 h 3910600"/>
              <a:gd name="connsiteX6-31" fmla="*/ 5668 w 9112997"/>
              <a:gd name="connsiteY6-32" fmla="*/ 108284 h 3910600"/>
              <a:gd name="connsiteX7-33" fmla="*/ 402842 w 9112997"/>
              <a:gd name="connsiteY7-34" fmla="*/ 83169 h 3910600"/>
              <a:gd name="connsiteX8-35" fmla="*/ 2414029 w 9112997"/>
              <a:gd name="connsiteY8-36" fmla="*/ 434 h 3910600"/>
              <a:gd name="connsiteX0-37" fmla="*/ 2408613 w 9107581"/>
              <a:gd name="connsiteY0-38" fmla="*/ 434 h 3910600"/>
              <a:gd name="connsiteX1-39" fmla="*/ 7003732 w 9107581"/>
              <a:gd name="connsiteY1-40" fmla="*/ 263023 h 3910600"/>
              <a:gd name="connsiteX2-41" fmla="*/ 8797062 w 9107581"/>
              <a:gd name="connsiteY2-42" fmla="*/ 78568 h 3910600"/>
              <a:gd name="connsiteX3-43" fmla="*/ 9107581 w 9107581"/>
              <a:gd name="connsiteY3-44" fmla="*/ 30883 h 3910600"/>
              <a:gd name="connsiteX4-45" fmla="*/ 9107581 w 9107581"/>
              <a:gd name="connsiteY4-46" fmla="*/ 3910600 h 3910600"/>
              <a:gd name="connsiteX5-47" fmla="*/ 5920 w 9107581"/>
              <a:gd name="connsiteY5-48" fmla="*/ 3904932 h 3910600"/>
              <a:gd name="connsiteX6-49" fmla="*/ 252 w 9107581"/>
              <a:gd name="connsiteY6-50" fmla="*/ 108284 h 3910600"/>
              <a:gd name="connsiteX7-51" fmla="*/ 397426 w 9107581"/>
              <a:gd name="connsiteY7-52" fmla="*/ 83169 h 3910600"/>
              <a:gd name="connsiteX8-53" fmla="*/ 2408613 w 9107581"/>
              <a:gd name="connsiteY8-54" fmla="*/ 434 h 3910600"/>
              <a:gd name="connsiteX0-55" fmla="*/ 2419202 w 9118170"/>
              <a:gd name="connsiteY0-56" fmla="*/ 434 h 3910600"/>
              <a:gd name="connsiteX1-57" fmla="*/ 7014321 w 9118170"/>
              <a:gd name="connsiteY1-58" fmla="*/ 263023 h 3910600"/>
              <a:gd name="connsiteX2-59" fmla="*/ 8807651 w 9118170"/>
              <a:gd name="connsiteY2-60" fmla="*/ 78568 h 3910600"/>
              <a:gd name="connsiteX3-61" fmla="*/ 9118170 w 9118170"/>
              <a:gd name="connsiteY3-62" fmla="*/ 30883 h 3910600"/>
              <a:gd name="connsiteX4-63" fmla="*/ 9118170 w 9118170"/>
              <a:gd name="connsiteY4-64" fmla="*/ 3910600 h 3910600"/>
              <a:gd name="connsiteX5-65" fmla="*/ 16509 w 9118170"/>
              <a:gd name="connsiteY5-66" fmla="*/ 3904932 h 3910600"/>
              <a:gd name="connsiteX6-67" fmla="*/ 125 w 9118170"/>
              <a:gd name="connsiteY6-68" fmla="*/ 108284 h 3910600"/>
              <a:gd name="connsiteX7-69" fmla="*/ 408015 w 9118170"/>
              <a:gd name="connsiteY7-70" fmla="*/ 83169 h 3910600"/>
              <a:gd name="connsiteX8-71" fmla="*/ 2419202 w 9118170"/>
              <a:gd name="connsiteY8-72" fmla="*/ 434 h 3910600"/>
              <a:gd name="connsiteX0-73" fmla="*/ 2419456 w 9118424"/>
              <a:gd name="connsiteY0-74" fmla="*/ 434 h 3910600"/>
              <a:gd name="connsiteX1-75" fmla="*/ 7014575 w 9118424"/>
              <a:gd name="connsiteY1-76" fmla="*/ 263023 h 3910600"/>
              <a:gd name="connsiteX2-77" fmla="*/ 8807905 w 9118424"/>
              <a:gd name="connsiteY2-78" fmla="*/ 78568 h 3910600"/>
              <a:gd name="connsiteX3-79" fmla="*/ 9118424 w 9118424"/>
              <a:gd name="connsiteY3-80" fmla="*/ 30883 h 3910600"/>
              <a:gd name="connsiteX4-81" fmla="*/ 9118424 w 9118424"/>
              <a:gd name="connsiteY4-82" fmla="*/ 3910600 h 3910600"/>
              <a:gd name="connsiteX5-83" fmla="*/ 2476 w 9118424"/>
              <a:gd name="connsiteY5-84" fmla="*/ 3904932 h 3910600"/>
              <a:gd name="connsiteX6-85" fmla="*/ 379 w 9118424"/>
              <a:gd name="connsiteY6-86" fmla="*/ 108284 h 3910600"/>
              <a:gd name="connsiteX7-87" fmla="*/ 408269 w 9118424"/>
              <a:gd name="connsiteY7-88" fmla="*/ 83169 h 3910600"/>
              <a:gd name="connsiteX8-89" fmla="*/ 2419456 w 9118424"/>
              <a:gd name="connsiteY8-90" fmla="*/ 434 h 3910600"/>
              <a:gd name="connsiteX0-91" fmla="*/ 2419456 w 9146999"/>
              <a:gd name="connsiteY0-92" fmla="*/ 434 h 3910600"/>
              <a:gd name="connsiteX1-93" fmla="*/ 7014575 w 9146999"/>
              <a:gd name="connsiteY1-94" fmla="*/ 263023 h 3910600"/>
              <a:gd name="connsiteX2-95" fmla="*/ 8807905 w 9146999"/>
              <a:gd name="connsiteY2-96" fmla="*/ 78568 h 3910600"/>
              <a:gd name="connsiteX3-97" fmla="*/ 9118424 w 9146999"/>
              <a:gd name="connsiteY3-98" fmla="*/ 30883 h 3910600"/>
              <a:gd name="connsiteX4-99" fmla="*/ 9146999 w 9146999"/>
              <a:gd name="connsiteY4-100" fmla="*/ 3910600 h 3910600"/>
              <a:gd name="connsiteX5-101" fmla="*/ 2476 w 9146999"/>
              <a:gd name="connsiteY5-102" fmla="*/ 3904932 h 3910600"/>
              <a:gd name="connsiteX6-103" fmla="*/ 379 w 9146999"/>
              <a:gd name="connsiteY6-104" fmla="*/ 108284 h 3910600"/>
              <a:gd name="connsiteX7-105" fmla="*/ 408269 w 9146999"/>
              <a:gd name="connsiteY7-106" fmla="*/ 83169 h 3910600"/>
              <a:gd name="connsiteX8-107" fmla="*/ 2419456 w 9146999"/>
              <a:gd name="connsiteY8-108" fmla="*/ 434 h 3910600"/>
              <a:gd name="connsiteX0-109" fmla="*/ 2419456 w 9152430"/>
              <a:gd name="connsiteY0-110" fmla="*/ 434 h 3910600"/>
              <a:gd name="connsiteX1-111" fmla="*/ 7014575 w 9152430"/>
              <a:gd name="connsiteY1-112" fmla="*/ 263023 h 3910600"/>
              <a:gd name="connsiteX2-113" fmla="*/ 8807905 w 9152430"/>
              <a:gd name="connsiteY2-114" fmla="*/ 78568 h 3910600"/>
              <a:gd name="connsiteX3-115" fmla="*/ 9152430 w 9152430"/>
              <a:gd name="connsiteY3-116" fmla="*/ 13879 h 3910600"/>
              <a:gd name="connsiteX4-117" fmla="*/ 9146999 w 9152430"/>
              <a:gd name="connsiteY4-118" fmla="*/ 3910600 h 3910600"/>
              <a:gd name="connsiteX5-119" fmla="*/ 2476 w 9152430"/>
              <a:gd name="connsiteY5-120" fmla="*/ 3904932 h 3910600"/>
              <a:gd name="connsiteX6-121" fmla="*/ 379 w 9152430"/>
              <a:gd name="connsiteY6-122" fmla="*/ 108284 h 3910600"/>
              <a:gd name="connsiteX7-123" fmla="*/ 408269 w 9152430"/>
              <a:gd name="connsiteY7-124" fmla="*/ 83169 h 3910600"/>
              <a:gd name="connsiteX8-125" fmla="*/ 2419456 w 9152430"/>
              <a:gd name="connsiteY8-126" fmla="*/ 434 h 3910600"/>
              <a:gd name="connsiteX0-127" fmla="*/ 2419456 w 9158564"/>
              <a:gd name="connsiteY0-128" fmla="*/ 434 h 3910600"/>
              <a:gd name="connsiteX1-129" fmla="*/ 7014575 w 9158564"/>
              <a:gd name="connsiteY1-130" fmla="*/ 263023 h 3910600"/>
              <a:gd name="connsiteX2-131" fmla="*/ 8807905 w 9158564"/>
              <a:gd name="connsiteY2-132" fmla="*/ 78568 h 3910600"/>
              <a:gd name="connsiteX3-133" fmla="*/ 9152430 w 9158564"/>
              <a:gd name="connsiteY3-134" fmla="*/ 13879 h 3910600"/>
              <a:gd name="connsiteX4-135" fmla="*/ 9158335 w 9158564"/>
              <a:gd name="connsiteY4-136" fmla="*/ 3910600 h 3910600"/>
              <a:gd name="connsiteX5-137" fmla="*/ 2476 w 9158564"/>
              <a:gd name="connsiteY5-138" fmla="*/ 3904932 h 3910600"/>
              <a:gd name="connsiteX6-139" fmla="*/ 379 w 9158564"/>
              <a:gd name="connsiteY6-140" fmla="*/ 108284 h 3910600"/>
              <a:gd name="connsiteX7-141" fmla="*/ 408269 w 9158564"/>
              <a:gd name="connsiteY7-142" fmla="*/ 83169 h 3910600"/>
              <a:gd name="connsiteX8-143" fmla="*/ 2419456 w 9158564"/>
              <a:gd name="connsiteY8-144" fmla="*/ 434 h 3910600"/>
              <a:gd name="connsiteX0-145" fmla="*/ 2419456 w 9152430"/>
              <a:gd name="connsiteY0-146" fmla="*/ 434 h 3904932"/>
              <a:gd name="connsiteX1-147" fmla="*/ 7014575 w 9152430"/>
              <a:gd name="connsiteY1-148" fmla="*/ 263023 h 3904932"/>
              <a:gd name="connsiteX2-149" fmla="*/ 8807905 w 9152430"/>
              <a:gd name="connsiteY2-150" fmla="*/ 78568 h 3904932"/>
              <a:gd name="connsiteX3-151" fmla="*/ 9152430 w 9152430"/>
              <a:gd name="connsiteY3-152" fmla="*/ 13879 h 3904932"/>
              <a:gd name="connsiteX4-153" fmla="*/ 9141332 w 9152430"/>
              <a:gd name="connsiteY4-154" fmla="*/ 3904932 h 3904932"/>
              <a:gd name="connsiteX5-155" fmla="*/ 2476 w 9152430"/>
              <a:gd name="connsiteY5-156" fmla="*/ 3904932 h 3904932"/>
              <a:gd name="connsiteX6-157" fmla="*/ 379 w 9152430"/>
              <a:gd name="connsiteY6-158" fmla="*/ 108284 h 3904932"/>
              <a:gd name="connsiteX7-159" fmla="*/ 408269 w 9152430"/>
              <a:gd name="connsiteY7-160" fmla="*/ 83169 h 3904932"/>
              <a:gd name="connsiteX8-161" fmla="*/ 2419456 w 9152430"/>
              <a:gd name="connsiteY8-162" fmla="*/ 434 h 3904932"/>
              <a:gd name="connsiteX0-163" fmla="*/ 2419456 w 9152430"/>
              <a:gd name="connsiteY0-164" fmla="*/ 434 h 3904932"/>
              <a:gd name="connsiteX1-165" fmla="*/ 7014575 w 9152430"/>
              <a:gd name="connsiteY1-166" fmla="*/ 263023 h 3904932"/>
              <a:gd name="connsiteX2-167" fmla="*/ 8807905 w 9152430"/>
              <a:gd name="connsiteY2-168" fmla="*/ 78568 h 3904932"/>
              <a:gd name="connsiteX3-169" fmla="*/ 9152430 w 9152430"/>
              <a:gd name="connsiteY3-170" fmla="*/ 13879 h 3904932"/>
              <a:gd name="connsiteX4-171" fmla="*/ 9141332 w 9152430"/>
              <a:gd name="connsiteY4-172" fmla="*/ 3899264 h 3904932"/>
              <a:gd name="connsiteX5-173" fmla="*/ 2476 w 9152430"/>
              <a:gd name="connsiteY5-174" fmla="*/ 3904932 h 3904932"/>
              <a:gd name="connsiteX6-175" fmla="*/ 379 w 9152430"/>
              <a:gd name="connsiteY6-176" fmla="*/ 108284 h 3904932"/>
              <a:gd name="connsiteX7-177" fmla="*/ 408269 w 9152430"/>
              <a:gd name="connsiteY7-178" fmla="*/ 83169 h 3904932"/>
              <a:gd name="connsiteX8-179" fmla="*/ 2419456 w 9152430"/>
              <a:gd name="connsiteY8-180" fmla="*/ 434 h 3904932"/>
              <a:gd name="connsiteX0-181" fmla="*/ 2419456 w 9152430"/>
              <a:gd name="connsiteY0-182" fmla="*/ 434 h 3910600"/>
              <a:gd name="connsiteX1-183" fmla="*/ 7014575 w 9152430"/>
              <a:gd name="connsiteY1-184" fmla="*/ 263023 h 3910600"/>
              <a:gd name="connsiteX2-185" fmla="*/ 8807905 w 9152430"/>
              <a:gd name="connsiteY2-186" fmla="*/ 78568 h 3910600"/>
              <a:gd name="connsiteX3-187" fmla="*/ 9152430 w 9152430"/>
              <a:gd name="connsiteY3-188" fmla="*/ 13879 h 3910600"/>
              <a:gd name="connsiteX4-189" fmla="*/ 9141332 w 9152430"/>
              <a:gd name="connsiteY4-190" fmla="*/ 3899264 h 3910600"/>
              <a:gd name="connsiteX5-191" fmla="*/ 2476 w 9152430"/>
              <a:gd name="connsiteY5-192" fmla="*/ 3910600 h 3910600"/>
              <a:gd name="connsiteX6-193" fmla="*/ 379 w 9152430"/>
              <a:gd name="connsiteY6-194" fmla="*/ 108284 h 3910600"/>
              <a:gd name="connsiteX7-195" fmla="*/ 408269 w 9152430"/>
              <a:gd name="connsiteY7-196" fmla="*/ 83169 h 3910600"/>
              <a:gd name="connsiteX8-197" fmla="*/ 2419456 w 9152430"/>
              <a:gd name="connsiteY8-198" fmla="*/ 434 h 3910600"/>
              <a:gd name="connsiteX0-199" fmla="*/ 2419456 w 9141561"/>
              <a:gd name="connsiteY0-200" fmla="*/ 434 h 3910600"/>
              <a:gd name="connsiteX1-201" fmla="*/ 7014575 w 9141561"/>
              <a:gd name="connsiteY1-202" fmla="*/ 263023 h 3910600"/>
              <a:gd name="connsiteX2-203" fmla="*/ 8807905 w 9141561"/>
              <a:gd name="connsiteY2-204" fmla="*/ 78568 h 3910600"/>
              <a:gd name="connsiteX3-205" fmla="*/ 9135427 w 9141561"/>
              <a:gd name="connsiteY3-206" fmla="*/ 8210 h 3910600"/>
              <a:gd name="connsiteX4-207" fmla="*/ 9141332 w 9141561"/>
              <a:gd name="connsiteY4-208" fmla="*/ 3899264 h 3910600"/>
              <a:gd name="connsiteX5-209" fmla="*/ 2476 w 9141561"/>
              <a:gd name="connsiteY5-210" fmla="*/ 3910600 h 3910600"/>
              <a:gd name="connsiteX6-211" fmla="*/ 379 w 9141561"/>
              <a:gd name="connsiteY6-212" fmla="*/ 108284 h 3910600"/>
              <a:gd name="connsiteX7-213" fmla="*/ 408269 w 9141561"/>
              <a:gd name="connsiteY7-214" fmla="*/ 83169 h 3910600"/>
              <a:gd name="connsiteX8-215" fmla="*/ 2419456 w 9141561"/>
              <a:gd name="connsiteY8-216" fmla="*/ 434 h 3910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9141561" h="3910600">
                <a:moveTo>
                  <a:pt x="2419456" y="434"/>
                </a:moveTo>
                <a:cubicBezTo>
                  <a:pt x="4273407" y="-12534"/>
                  <a:pt x="5369874" y="269506"/>
                  <a:pt x="7014575" y="263023"/>
                </a:cubicBezTo>
                <a:cubicBezTo>
                  <a:pt x="7528545" y="260997"/>
                  <a:pt x="8159400" y="176658"/>
                  <a:pt x="8807905" y="78568"/>
                </a:cubicBezTo>
                <a:lnTo>
                  <a:pt x="9135427" y="8210"/>
                </a:lnTo>
                <a:cubicBezTo>
                  <a:pt x="9133617" y="1307117"/>
                  <a:pt x="9143142" y="2600357"/>
                  <a:pt x="9141332" y="3899264"/>
                </a:cubicBezTo>
                <a:lnTo>
                  <a:pt x="2476" y="3910600"/>
                </a:lnTo>
                <a:cubicBezTo>
                  <a:pt x="4365" y="2646940"/>
                  <a:pt x="-1510" y="1371944"/>
                  <a:pt x="379" y="108284"/>
                </a:cubicBezTo>
                <a:lnTo>
                  <a:pt x="408269" y="83169"/>
                </a:lnTo>
                <a:cubicBezTo>
                  <a:pt x="1142625" y="38298"/>
                  <a:pt x="1840096" y="4486"/>
                  <a:pt x="2419456" y="434"/>
                </a:cubicBez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 dirty="0"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1571145" y="2792291"/>
            <a:ext cx="1035073" cy="1035073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513975" y="4078608"/>
            <a:ext cx="1149203" cy="4757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  <a:endParaRPr kumimoji="1" lang="en-US" altLang="zh-CN" sz="25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958159" y="4981254"/>
            <a:ext cx="2261378" cy="1462909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编码器首先对输入图像进行标准化和降维处理，以适应VAE的结构要求。</a:t>
            </a:r>
            <a:endParaRPr lang="zh-CN" altLang="en-US" sz="12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4256214" y="2792291"/>
            <a:ext cx="1035073" cy="1035073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4199045" y="4070351"/>
            <a:ext cx="1149203" cy="4757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02</a:t>
            </a:r>
            <a:endParaRPr kumimoji="1" lang="en-US" altLang="zh-CN" sz="25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0"/>
            </p:custDataLst>
          </p:nvPr>
        </p:nvSpPr>
        <p:spPr>
          <a:xfrm>
            <a:off x="3643228" y="4972996"/>
            <a:ext cx="2261378" cy="1462909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编码器通过卷积层和池化层提取图像的关键特征，为后续的潜在空间表示做准备。</a:t>
            </a:r>
            <a:endParaRPr lang="zh-CN" altLang="en-US" sz="12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椭圆 34"/>
          <p:cNvSpPr/>
          <p:nvPr>
            <p:custDataLst>
              <p:tags r:id="rId11"/>
            </p:custDataLst>
          </p:nvPr>
        </p:nvSpPr>
        <p:spPr>
          <a:xfrm>
            <a:off x="6941284" y="2792291"/>
            <a:ext cx="1035073" cy="1035073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36" name="矩形 35"/>
          <p:cNvSpPr/>
          <p:nvPr>
            <p:custDataLst>
              <p:tags r:id="rId12"/>
            </p:custDataLst>
          </p:nvPr>
        </p:nvSpPr>
        <p:spPr>
          <a:xfrm>
            <a:off x="6884114" y="4070351"/>
            <a:ext cx="1149203" cy="4757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03</a:t>
            </a:r>
            <a:endParaRPr kumimoji="1" lang="en-US" altLang="zh-CN" sz="25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6327662" y="4972996"/>
            <a:ext cx="2261378" cy="1462909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编码器将提取的特征映射到一个低维潜在空间，形成均值和方差参数。</a:t>
            </a:r>
            <a:endParaRPr lang="zh-CN" altLang="en-US" sz="12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椭圆 37"/>
          <p:cNvSpPr/>
          <p:nvPr>
            <p:custDataLst>
              <p:tags r:id="rId14"/>
            </p:custDataLst>
          </p:nvPr>
        </p:nvSpPr>
        <p:spPr>
          <a:xfrm>
            <a:off x="9625718" y="2792291"/>
            <a:ext cx="1035073" cy="1035073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39" name="矩形 38"/>
          <p:cNvSpPr/>
          <p:nvPr>
            <p:custDataLst>
              <p:tags r:id="rId15"/>
            </p:custDataLst>
          </p:nvPr>
        </p:nvSpPr>
        <p:spPr>
          <a:xfrm>
            <a:off x="9559020" y="4075432"/>
            <a:ext cx="1168241" cy="4757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04</a:t>
            </a:r>
            <a:endParaRPr kumimoji="1" lang="en-US" altLang="zh-CN" sz="25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6"/>
            </p:custDataLst>
          </p:nvPr>
        </p:nvSpPr>
        <p:spPr>
          <a:xfrm>
            <a:off x="9012732" y="4978078"/>
            <a:ext cx="2261378" cy="1462909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编码器输出的均值和方差参数定义了一个概率分布，用于采样潜在空间中的点。</a:t>
            </a:r>
            <a:endParaRPr lang="zh-CN" altLang="en-US" sz="12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7"/>
            </p:custDataLst>
          </p:nvPr>
        </p:nvSpPr>
        <p:spPr>
          <a:xfrm>
            <a:off x="958159" y="4535331"/>
            <a:ext cx="2261578" cy="3957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输入数据的预处理</a:t>
            </a:r>
            <a:endParaRPr lang="zh-CN" altLang="en-US" sz="16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47" name="图形 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18880" y="3040026"/>
            <a:ext cx="542830" cy="540046"/>
          </a:xfrm>
          <a:prstGeom prst="rect">
            <a:avLst/>
          </a:prstGeom>
        </p:spPr>
      </p:pic>
      <p:sp>
        <p:nvSpPr>
          <p:cNvPr id="48" name="矩形 47"/>
          <p:cNvSpPr/>
          <p:nvPr>
            <p:custDataLst>
              <p:tags r:id="rId21"/>
            </p:custDataLst>
          </p:nvPr>
        </p:nvSpPr>
        <p:spPr>
          <a:xfrm>
            <a:off x="3643228" y="4535331"/>
            <a:ext cx="2261578" cy="3957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特征提取层</a:t>
            </a:r>
            <a:endParaRPr lang="zh-CN" altLang="en-US" sz="16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49" name="图形 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521736" y="3065435"/>
            <a:ext cx="505826" cy="489150"/>
          </a:xfrm>
          <a:prstGeom prst="rect">
            <a:avLst/>
          </a:prstGeom>
        </p:spPr>
      </p:pic>
      <p:sp>
        <p:nvSpPr>
          <p:cNvPr id="50" name="矩形 49"/>
          <p:cNvSpPr/>
          <p:nvPr>
            <p:custDataLst>
              <p:tags r:id="rId25"/>
            </p:custDataLst>
          </p:nvPr>
        </p:nvSpPr>
        <p:spPr>
          <a:xfrm>
            <a:off x="6327662" y="4535331"/>
            <a:ext cx="2261578" cy="3957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潜在空间映射</a:t>
            </a:r>
            <a:endParaRPr lang="zh-CN" altLang="en-US" sz="16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51" name="图形 3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211252" y="3040026"/>
            <a:ext cx="495504" cy="540044"/>
          </a:xfrm>
          <a:prstGeom prst="rect">
            <a:avLst/>
          </a:prstGeom>
        </p:spPr>
      </p:pic>
      <p:sp>
        <p:nvSpPr>
          <p:cNvPr id="52" name="矩形 51"/>
          <p:cNvSpPr/>
          <p:nvPr>
            <p:custDataLst>
              <p:tags r:id="rId29"/>
            </p:custDataLst>
          </p:nvPr>
        </p:nvSpPr>
        <p:spPr>
          <a:xfrm>
            <a:off x="9012732" y="4535331"/>
            <a:ext cx="2261578" cy="3957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参数化分布</a:t>
            </a:r>
            <a:endParaRPr lang="zh-CN" altLang="en-US" sz="16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53" name="图形 4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48409" y="3040026"/>
            <a:ext cx="387724" cy="540045"/>
          </a:xfrm>
          <a:prstGeom prst="rect">
            <a:avLst/>
          </a:prstGeom>
        </p:spPr>
      </p:pic>
    </p:spTree>
    <p:custDataLst>
      <p:tags r:id="rId3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重参数采样层</a:t>
            </a:r>
            <a:endParaRPr lang="zh-CN" altLang="en-US"/>
          </a:p>
        </p:txBody>
      </p:sp>
      <p:pic>
        <p:nvPicPr>
          <p:cNvPr id="4" name="图片 3" descr="/data/temp/bcb16e68-3738-11f0-af01-925dec42025e.jpgbcb16e68-3738-11f0-af01-925dec42025e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437" r="437"/>
          <a:stretch>
            <a:fillRect/>
          </a:stretch>
        </p:blipFill>
        <p:spPr>
          <a:xfrm>
            <a:off x="695326" y="4048671"/>
            <a:ext cx="4259186" cy="1965513"/>
          </a:xfrm>
          <a:custGeom>
            <a:avLst/>
            <a:gdLst>
              <a:gd name="connsiteX0" fmla="*/ 0 w 4258967"/>
              <a:gd name="connsiteY0" fmla="*/ 0 h 1965412"/>
              <a:gd name="connsiteX1" fmla="*/ 4258967 w 4258967"/>
              <a:gd name="connsiteY1" fmla="*/ 0 h 1965412"/>
              <a:gd name="connsiteX2" fmla="*/ 4258967 w 4258967"/>
              <a:gd name="connsiteY2" fmla="*/ 1965412 h 1965412"/>
              <a:gd name="connsiteX3" fmla="*/ 0 w 4258967"/>
              <a:gd name="connsiteY3" fmla="*/ 1965412 h 19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图片 9" descr="/data/temp/bcb16d79-3738-11f0-af01-925dec42025e.jpgbcb16d79-3738-11f0-af01-925dec42025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437" r="437"/>
          <a:stretch>
            <a:fillRect/>
          </a:stretch>
        </p:blipFill>
        <p:spPr>
          <a:xfrm>
            <a:off x="695326" y="1587284"/>
            <a:ext cx="4259186" cy="1965513"/>
          </a:xfrm>
          <a:custGeom>
            <a:avLst/>
            <a:gdLst>
              <a:gd name="connsiteX0" fmla="*/ 0 w 4258967"/>
              <a:gd name="connsiteY0" fmla="*/ 0 h 1965412"/>
              <a:gd name="connsiteX1" fmla="*/ 4258967 w 4258967"/>
              <a:gd name="connsiteY1" fmla="*/ 0 h 1965412"/>
              <a:gd name="connsiteX2" fmla="*/ 4258967 w 4258967"/>
              <a:gd name="connsiteY2" fmla="*/ 1965412 h 1965412"/>
              <a:gd name="connsiteX3" fmla="*/ 0 w 4258967"/>
              <a:gd name="connsiteY3" fmla="*/ 1965412 h 19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004834" y="2188025"/>
            <a:ext cx="5491047" cy="973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VAE通过重参数化技术将采样过程中的随机性转移到网络输入，以稳定梯度。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004834" y="1742232"/>
            <a:ext cx="5491048" cy="3693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重参数化技术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5474582" y="1742232"/>
            <a:ext cx="477140" cy="369351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0000"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6004834" y="4649412"/>
            <a:ext cx="5491047" cy="973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重参数采样层允许模型在训练过程中通过可微分的路径进行采样，从而优化重建质量。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6004834" y="4203619"/>
            <a:ext cx="5491048" cy="3693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采样层的作用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5474582" y="4203619"/>
            <a:ext cx="477140" cy="369351"/>
          </a:xfrm>
          <a:prstGeom prst="rect">
            <a:avLst/>
          </a:prstGeom>
          <a:noFill/>
        </p:spPr>
        <p:txBody>
          <a:bodyPr wrap="none" lIns="0" tIns="0" rIns="0" bIns="0" rtlCol="0" anchor="b">
            <a:normAutofit fontScale="90000"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13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15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1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5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16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1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18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1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8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19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2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1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1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单击添加文档标题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9_1*b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  <p:tag name="KSO_WM_UNIT_TEXT_TYPE" val="1"/>
  <p:tag name="KSO_WM_UNIT_PRESET_TEXT" val="WPS,a click to unlimited possibilities"/>
</p:tagLst>
</file>

<file path=ppt/tags/tag215.xml><?xml version="1.0" encoding="utf-8"?>
<p:tagLst xmlns:p="http://schemas.openxmlformats.org/presentationml/2006/main">
  <p:tag name="KSO_WM_SLIDE_ID" val="custom2023025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59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15.4&quot;,&quot;top&quot;:&quot;72.4&quot;,&quot;width&quot;:&quot;732.2&quot;,&quot;height&quot;:&quot;358&quot;}"/>
</p:tagLst>
</file>

<file path=ppt/tags/tag21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6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2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2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59_6*l_h_i*1_2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2_1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UNIT_SUBTYPE" val="a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目录标题"/>
  <p:tag name="KSO_WM_UNIT_TEXT_FILL_FORE_SCHEMECOLOR_INDEX" val="13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59_6*l_h_i*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3_1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UNIT_SUBTYPE" val="a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目录标题"/>
  <p:tag name="KSO_WM_UNIT_TEXT_FILL_FORE_SCHEMECOLOR_INDEX" val="13"/>
  <p:tag name="KSO_WM_UNIT_TEXT_FILL_TYPE" val="1"/>
  <p:tag name="KSO_WM_UNIT_USESOURCEFORMAT_APPLY" val="0"/>
</p:tagLst>
</file>

<file path=ppt/tags/tag2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3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59_6*l_h_i*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4_1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UNIT_SUBTYPE" val="a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目录标题"/>
  <p:tag name="KSO_WM_UNIT_TEXT_FILL_FORE_SCHEMECOLOR_INDEX" val="13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4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259_6*l_h_i*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5_1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UNIT_SUBTYPE" val="a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目录标题"/>
  <p:tag name="KSO_WM_UNIT_TEXT_FILL_FORE_SCHEMECOLOR_INDEX" val="13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5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5_2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0259_6*l_h_i*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6_1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UNIT_SUBTYPE" val="a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目录标题"/>
  <p:tag name="KSO_WM_UNIT_TEXT_FILL_FORE_SCHEMECOLOR_INDEX" val="13"/>
  <p:tag name="KSO_WM_UNIT_TEXT_FILL_TYPE" val="1"/>
  <p:tag name="KSO_WM_UNIT_USESOURCEFORMAT_APPLY" val="0"/>
</p:tagLst>
</file>

<file path=ppt/tags/tag2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6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6_2"/>
  <p:tag name="KSO_WM_DIAGRAM_VERSION" val="3"/>
  <p:tag name="KSO_WM_DIAGRAM_MAX_ITEMCNT" val="6"/>
  <p:tag name="KSO_WM_DIAGRAM_MIN_ITEMCNT" val="2"/>
  <p:tag name="KSO_WM_DIAGRAM_VIRTUALLY_FRAME" val="{&quot;height&quot;:279.75,&quot;left&quot;:23.5,&quot;top&quot;:177.6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SLIDE_ID" val="custom2023025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0259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235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963_1*a*1"/>
  <p:tag name="KSO_WM_TEMPLATE_CATEGORY" val="diagram"/>
  <p:tag name="KSO_WM_TEMPLATE_INDEX" val="2023196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3_1*l_h_a*1_1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"/>
  <p:tag name="KSO_WM_UNIT_VALUE" val="13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BEAUTIFY_FLAG" val="#wm#"/>
  <p:tag name="KSO_WM_UNIT_PRESET_TEXT" val="添加标题内容"/>
  <p:tag name="KSO_WM_UNIT_TEXT_FILL_FORE_SCHEMECOLOR_INDEX" val="1"/>
  <p:tag name="KSO_WM_UNIT_TEXT_FILL_TYPE" val="1"/>
</p:tagLst>
</file>

<file path=ppt/tags/tag23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3_1*l_h_f*1_1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.5"/>
  <p:tag name="KSO_WM_UNIT_VALUE" val="6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UNIT_TEXT_LAYER_COUNT" val="1"/>
  <p:tag name="KSO_WM_BEAUTIFY_FLAG" val="#wm#"/>
  <p:tag name="KSO_WM_UNIT_PRESET_TEXT" val="单击此处输入你的项正文，文字是您思想的提炼，单击此处文本"/>
  <p:tag name="KSO_WM_UNIT_TEXT_FILL_FORE_SCHEMECOLOR_INDEX" val="1"/>
  <p:tag name="KSO_WM_UNIT_TEXT_FILL_TYPE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963_1*l_h_i*1_1_1"/>
  <p:tag name="KSO_WM_TEMPLATE_CATEGORY" val="diagram"/>
  <p:tag name="KSO_WM_TEMPLATE_INDEX" val="20231963"/>
  <p:tag name="KSO_WM_UNIT_LAYERLEVEL" val="1_1_1"/>
  <p:tag name="KSO_WM_TAG_VERSION" val="3.0"/>
  <p:tag name="KSO_WM_UNIT_LINE_FORE_SCHEMECOLOR_INDEX_BRIGHTNESS" val="0"/>
  <p:tag name="KSO_WM_UNIT_LINE_FILL_TYPE" val="2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  <p:tag name="KSO_WM_BEAUTIFY_FLAG" val="#wm#"/>
  <p:tag name="KSO_WM_UNIT_LINE_FORE_SCHEMECOLOR_INDEX" val="5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3_1*l_h_i*1_1_2"/>
  <p:tag name="KSO_WM_TEMPLATE_CATEGORY" val="diagram"/>
  <p:tag name="KSO_WM_TEMPLATE_INDEX" val="20231963"/>
  <p:tag name="KSO_WM_UNIT_LAYERLEVEL" val="1_1_1"/>
  <p:tag name="KSO_WM_TAG_VERSION" val="3.0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3_1*l_h_i*1_2_2"/>
  <p:tag name="KSO_WM_TEMPLATE_CATEGORY" val="diagram"/>
  <p:tag name="KSO_WM_TEMPLATE_INDEX" val="20231963"/>
  <p:tag name="KSO_WM_UNIT_LAYERLEVEL" val="1_1_1"/>
  <p:tag name="KSO_WM_TAG_VERSION" val="3.0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63_1*l_h_i*1_4_2"/>
  <p:tag name="KSO_WM_TEMPLATE_CATEGORY" val="diagram"/>
  <p:tag name="KSO_WM_TEMPLATE_INDEX" val="20231963"/>
  <p:tag name="KSO_WM_UNIT_LAYERLEVEL" val="1_1_1"/>
  <p:tag name="KSO_WM_TAG_VERSION" val="3.0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3_1*l_h_i*1_3_2"/>
  <p:tag name="KSO_WM_TEMPLATE_CATEGORY" val="diagram"/>
  <p:tag name="KSO_WM_TEMPLATE_INDEX" val="20231963"/>
  <p:tag name="KSO_WM_UNIT_LAYERLEVEL" val="1_1_1"/>
  <p:tag name="KSO_WM_TAG_VERSION" val="3.0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63_1*l_h_a*1_4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"/>
  <p:tag name="KSO_WM_UNIT_VALUE" val="13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BEAUTIFY_FLAG" val="#wm#"/>
  <p:tag name="KSO_WM_UNIT_PRESET_TEXT" val="添加标题内容"/>
  <p:tag name="KSO_WM_UNIT_TEXT_FILL_FORE_SCHEMECOLOR_INDEX" val="1"/>
  <p:tag name="KSO_WM_UNIT_TEXT_FILL_TYPE" val="1"/>
</p:tagLst>
</file>

<file path=ppt/tags/tag24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63_1*l_h_f*1_4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.5"/>
  <p:tag name="KSO_WM_UNIT_VALUE" val="6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UNIT_TEXT_LAYER_COUNT" val="1"/>
  <p:tag name="KSO_WM_BEAUTIFY_FLAG" val="#wm#"/>
  <p:tag name="KSO_WM_UNIT_PRESET_TEXT" val="单击此处输入你的项正文，文字是您思想的提炼"/>
  <p:tag name="KSO_WM_UNIT_TEXT_FILL_FORE_SCHEMECOLOR_INDEX" val="1"/>
  <p:tag name="KSO_WM_UNIT_TEXT_FILL_TYPE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963_1*l_h_i*1_4_1"/>
  <p:tag name="KSO_WM_TEMPLATE_CATEGORY" val="diagram"/>
  <p:tag name="KSO_WM_TEMPLATE_INDEX" val="20231963"/>
  <p:tag name="KSO_WM_UNIT_LAYERLEVEL" val="1_1_1"/>
  <p:tag name="KSO_WM_TAG_VERSION" val="3.0"/>
  <p:tag name="KSO_WM_UNIT_LINE_FORE_SCHEMECOLOR_INDEX_BRIGHTNESS" val="0"/>
  <p:tag name="KSO_WM_UNIT_LINE_FILL_TYPE" val="2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  <p:tag name="KSO_WM_BEAUTIFY_FLAG" val="#wm#"/>
  <p:tag name="KSO_WM_UNIT_LINE_FORE_SCHEMECOLOR_INDEX" val="5"/>
</p:tagLst>
</file>

<file path=ppt/tags/tag2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3_1*l_h_a*1_2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"/>
  <p:tag name="KSO_WM_UNIT_VALUE" val="13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BEAUTIFY_FLAG" val="#wm#"/>
  <p:tag name="KSO_WM_UNIT_PRESET_TEXT" val="添加标题内容"/>
  <p:tag name="KSO_WM_UNIT_TEXT_FILL_FORE_SCHEMECOLOR_INDEX" val="1"/>
  <p:tag name="KSO_WM_UNIT_TEXT_FILL_TYPE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963_1*l_h_i*1_2_1"/>
  <p:tag name="KSO_WM_TEMPLATE_CATEGORY" val="diagram"/>
  <p:tag name="KSO_WM_TEMPLATE_INDEX" val="20231963"/>
  <p:tag name="KSO_WM_UNIT_LAYERLEVEL" val="1_1_1"/>
  <p:tag name="KSO_WM_TAG_VERSION" val="3.0"/>
  <p:tag name="KSO_WM_UNIT_LINE_FORE_SCHEMECOLOR_INDEX_BRIGHTNESS" val="0"/>
  <p:tag name="KSO_WM_UNIT_LINE_FILL_TYPE" val="2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  <p:tag name="KSO_WM_BEAUTIFY_FLAG" val="#wm#"/>
  <p:tag name="KSO_WM_UNIT_LINE_FORE_SCHEMECOLOR_INDEX" val="5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3_1*l_h_a*1_3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"/>
  <p:tag name="KSO_WM_UNIT_VALUE" val="13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BEAUTIFY_FLAG" val="#wm#"/>
  <p:tag name="KSO_WM_UNIT_PRESET_TEXT" val="添加标题内容"/>
  <p:tag name="KSO_WM_UNIT_TEXT_FILL_FORE_SCHEMECOLOR_INDEX" val="1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963_1*l_h_i*1_3_1"/>
  <p:tag name="KSO_WM_TEMPLATE_CATEGORY" val="diagram"/>
  <p:tag name="KSO_WM_TEMPLATE_INDEX" val="20231963"/>
  <p:tag name="KSO_WM_UNIT_LAYERLEVEL" val="1_1_1"/>
  <p:tag name="KSO_WM_TAG_VERSION" val="3.0"/>
  <p:tag name="KSO_WM_UNIT_LINE_FORE_SCHEMECOLOR_INDEX_BRIGHTNESS" val="0"/>
  <p:tag name="KSO_WM_UNIT_LINE_FILL_TYPE" val="2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  <p:tag name="KSO_WM_BEAUTIFY_FLAG" val="#wm#"/>
  <p:tag name="KSO_WM_UNIT_LINE_FORE_SCHEMECOLOR_INDEX" val="5"/>
</p:tagLst>
</file>

<file path=ppt/tags/tag251.xml><?xml version="1.0" encoding="utf-8"?>
<p:tagLst xmlns:p="http://schemas.openxmlformats.org/presentationml/2006/main">
  <p:tag name="KSO_WM_UNIT_VALUE" val="223*2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1963_1*l_h_x*1_1_1"/>
  <p:tag name="KSO_WM_TEMPLATE_CATEGORY" val="diagram"/>
  <p:tag name="KSO_WM_TEMPLATE_INDEX" val="2023196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UNIT_USESOURCEFORMAT_APPLY" val="0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1963_1*l_i*1_1"/>
  <p:tag name="KSO_WM_TEMPLATE_CATEGORY" val="diagram"/>
  <p:tag name="KSO_WM_TEMPLATE_INDEX" val="20231963"/>
  <p:tag name="KSO_WM_UNIT_LAYERLEVEL" val="1_1"/>
  <p:tag name="KSO_WM_TAG_VERSION" val="3.0"/>
  <p:tag name="KSO_WM_UNIT_TEXT_FILL_FORE_SCHEMECOLOR_INDEX_BRIGHTNESS" val="0"/>
  <p:tag name="KSO_WM_UNIT_TEXT_FILL_TYPE" val="1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solid&quot;:{&quot;brightness&quot;:0,&quot;colorType&quot;:1,&quot;foreColorIndex&quot;:5,&quot;transparency&quot;:0.639999985694885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253.xml><?xml version="1.0" encoding="utf-8"?>
<p:tagLst xmlns:p="http://schemas.openxmlformats.org/presentationml/2006/main">
  <p:tag name="KSO_WM_UNIT_VALUE" val="208*20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31963_1*l_h_x*1_4_1"/>
  <p:tag name="KSO_WM_TEMPLATE_CATEGORY" val="diagram"/>
  <p:tag name="KSO_WM_TEMPLATE_INDEX" val="2023196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UNIT_USESOURCEFORMAT_APPLY" val="0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254.xml><?xml version="1.0" encoding="utf-8"?>
<p:tagLst xmlns:p="http://schemas.openxmlformats.org/presentationml/2006/main">
  <p:tag name="KSO_WM_UNIT_VALUE" val="209*20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1963_1*l_h_x*1_2_1"/>
  <p:tag name="KSO_WM_TEMPLATE_CATEGORY" val="diagram"/>
  <p:tag name="KSO_WM_TEMPLATE_INDEX" val="2023196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UNIT_USESOURCEFORMAT_APPLY" val="0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255.xml><?xml version="1.0" encoding="utf-8"?>
<p:tagLst xmlns:p="http://schemas.openxmlformats.org/presentationml/2006/main">
  <p:tag name="KSO_WM_UNIT_VALUE" val="200*2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1963_1*l_h_x*1_3_1"/>
  <p:tag name="KSO_WM_TEMPLATE_CATEGORY" val="diagram"/>
  <p:tag name="KSO_WM_TEMPLATE_INDEX" val="2023196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UNIT_USESOURCEFORMAT_APPLY" val="0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</p:tagLst>
</file>

<file path=ppt/tags/tag25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3_1*l_h_f*1_2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.5"/>
  <p:tag name="KSO_WM_UNIT_VALUE" val="6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UNIT_TEXT_LAYER_COUNT" val="1"/>
  <p:tag name="KSO_WM_BEAUTIFY_FLAG" val="#wm#"/>
  <p:tag name="KSO_WM_UNIT_PRESET_TEXT" val="单击此处输入你的项正文内容，文字是您思想的提炼"/>
  <p:tag name="KSO_WM_UNIT_TEXT_FILL_FORE_SCHEMECOLOR_INDEX" val="1"/>
  <p:tag name="KSO_WM_UNIT_TEXT_FILL_TYPE" val="1"/>
</p:tagLst>
</file>

<file path=ppt/tags/tag25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3_1*l_h_f*1_3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.5"/>
  <p:tag name="KSO_WM_UNIT_VALUE" val="6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287.3500061035156,&quot;width&quot;:805.4412841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UNIT_TEXT_LAYER_COUNT" val="1"/>
  <p:tag name="KSO_WM_BEAUTIFY_FLAG" val="#wm#"/>
  <p:tag name="KSO_WM_UNIT_PRESET_TEXT" val="单击此处输入你的项正文，文字是您思想的提炼，单击此处文本内容"/>
  <p:tag name="KSO_WM_UNIT_TEXT_FILL_FORE_SCHEMECOLOR_INDEX" val="1"/>
  <p:tag name="KSO_WM_UNIT_TEXT_FILL_TYPE" val="1"/>
</p:tagLst>
</file>

<file path=ppt/tags/tag258.xml><?xml version="1.0" encoding="utf-8"?>
<p:tagLst xmlns:p="http://schemas.openxmlformats.org/presentationml/2006/main">
  <p:tag name="KSO_WM_SLIDE_ID" val="diagram20231963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0259"/>
  <p:tag name="KSO_WM_SLIDE_TYPE" val="text"/>
  <p:tag name="KSO_WM_SLIDE_SUBTYPE" val="diag"/>
  <p:tag name="KSO_WM_SLIDE_SIZE" val="805.441*287.35"/>
  <p:tag name="KSO_WM_SLIDE_POSITION" val="79.3998*152.00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47_3*a*1"/>
  <p:tag name="KSO_WM_TEMPLATE_CATEGORY" val="diagram"/>
  <p:tag name="KSO_WM_TEMPLATE_INDEX" val="2023314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1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LINE_FORE_SCHEMECOLOR_INDEX" val="13"/>
  <p:tag name="MH_PIC_SOURCE_TYPE" val="generate_slide_ai*{&quot;ai_type&quot;:&quot;generate_ppt&quot;,&quot;id&quot;:&quot;VCG41N1401835272&quot;}*auto_gallery_ai_v2.1.1_ONLINE*1747937720761_0e3a34_dbb910c0e1c4-slide-8"/>
  <p:tag name="KSO_WM_UNIT_LINE_FILL_TYPE" val="2"/>
  <p:tag name="KSO_WM_UNIT_USESOURCEFORMAT_APPLY" val="0"/>
</p:tagLst>
</file>

<file path=ppt/tags/tag2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2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2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2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{&quot;ai_type&quot;:&quot;generate_ppt&quot;,&quot;id&quot;:&quot;VCG211400873897&quot;}*auto_gallery_ai_v2.1.1_ONLINE*1747937720761_0e3a34_dbb910c0e1c4-slide-8"/>
  <p:tag name="KSO_WM_UNIT_LINE_FILL_TYPE" val="2"/>
  <p:tag name="KSO_WM_UNIT_USESOURCEFORMAT_APPLY" val="0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2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2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3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{&quot;ai_type&quot;:&quot;generate_ppt&quot;,&quot;id&quot;:&quot;VCG211397138388&quot;}*auto_gallery_ai_v2.1.1_ONLINE*1747937720761_0e3a34_dbb910c0e1c4-slide-8"/>
  <p:tag name="KSO_WM_UNIT_LINE_FILL_TYPE" val="2"/>
  <p:tag name="KSO_WM_UNIT_USESOURCEFORMAT_APPLY" val="0"/>
</p:tagLst>
</file>

<file path=ppt/tags/tag2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7_2*l_h_f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2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47_2*l_h_a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0259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272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</p:tagLst>
</file>

<file path=ppt/tags/tag27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9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4*a*1"/>
  <p:tag name="KSO_WM_TEMPLATE_CATEGORY" val="diagram"/>
  <p:tag name="KSO_WM_TEMPLATE_INDEX" val="202324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5"/>
  <p:tag name="KSO_WM_DIAGRAM_GROUP_CODE" val="l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3*l_i*1_1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3300000131130218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3*l_i*1_2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gradient&quot;:[{&quot;brightness&quot;:0,&quot;colorType&quot;:1,&quot;foreColorIndex&quot;:5,&quot;pos&quot;:0,&quot;transparency&quot;:0.25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3*l_i*1_3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870000004768371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3*l_h_i*1_1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2454_3*l_h_i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4_3*l_h_f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，文字是思想的提炼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3*l_h_i*1_2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2454_3*l_h_i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54_3*l_h_f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，文字是思想的提炼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3*l_h_i*1_3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2454_3*l_h_i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54_3*l_h_f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，文字是思想的提炼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3*l_h_i*1_4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2454_3*l_h_i*1_4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2454_3*l_h_f*1_4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，文字是思想的提炼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54_3*l_h_a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3*l_h_x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50"/>
  <p:tag name="KSO_WM_UNIT_TYPE" val="l_h_x"/>
  <p:tag name="KSO_WM_UNIT_INDEX" val="1_1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54_3*l_h_a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3*l_h_x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36*140"/>
  <p:tag name="KSO_WM_UNIT_TYPE" val="l_h_x"/>
  <p:tag name="KSO_WM_UNIT_INDEX" val="1_2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54_3*l_h_a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3*l_h_x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37"/>
  <p:tag name="KSO_WM_UNIT_TYPE" val="l_h_x"/>
  <p:tag name="KSO_WM_UNIT_INDEX" val="1_3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2454_3*l_h_a*1_4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3*l_h_x*1_4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08"/>
  <p:tag name="KSO_WM_UNIT_TYPE" val="l_h_x"/>
  <p:tag name="KSO_WM_UNIT_INDEX" val="1_4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8.xml><?xml version="1.0" encoding="utf-8"?>
<p:tagLst xmlns:p="http://schemas.openxmlformats.org/presentationml/2006/main">
  <p:tag name="KSO_WM_SLIDE_ID" val="diagram20232454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custom"/>
  <p:tag name="KSO_WM_TEMPLATE_INDEX" val="20230259"/>
  <p:tag name="KSO_WM_SLIDE_TYPE" val="text"/>
  <p:tag name="KSO_WM_SLIDE_SUBTYPE" val="diag"/>
  <p:tag name="KSO_WM_SLIDE_SIZE" val="960.331*418.806"/>
  <p:tag name="KSO_WM_SLIDE_POSITION" val="-0.330472*121.50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33_1*a*1"/>
  <p:tag name="KSO_WM_TEMPLATE_CATEGORY" val="diagram"/>
  <p:tag name="KSO_WM_TEMPLATE_INDEX" val="20233233"/>
  <p:tag name="KSO_WM_UNIT_LAYERLEVEL" val="1"/>
  <p:tag name="KSO_WM_TAG_VERSION" val="3.0"/>
  <p:tag name="KSO_WM_BEAUTIFY_FLAG" val="#wm#"/>
  <p:tag name="KSO_WM_UNIT_TEXT_TYPE" val="1"/>
  <p:tag name="KSO_WM_UNIT_PRESET_TEXT" val="单击此处添加标题内容"/>
  <p:tag name="KSO_WM_UNIT_TEXT_FILL_FORE_SCHEMECOLOR_INDEX" val="13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546*11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233_1*l_h_d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{&quot;ai_type&quot;:&quot;generate_ppt&quot;,&quot;id&quot;:&quot;&quot;}*auto_ai_ai_v2.1.1_ONLINE*1747937720761_0e3a34_dbb910c0e1c4-slide-11"/>
  <p:tag name="KSO_WM_UNIT_LINE_FILL_TYPE" val="2"/>
  <p:tag name="KSO_WM_UNIT_USESOURCEFORMAT_APPLY" val="0"/>
</p:tagLst>
</file>

<file path=ppt/tags/tag3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546*11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33_1*l_h_d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{&quot;ai_type&quot;:&quot;generate_ppt&quot;,&quot;id&quot;:&quot;&quot;}*auto_ai_ai_v2.1.1_ONLINE*1747937720761_0e3a34_dbb910c0e1c4-slide-11"/>
  <p:tag name="KSO_WM_UNIT_LINE_FILL_TYPE" val="2"/>
  <p:tag name="KSO_WM_UNIT_USESOURCEFORMAT_APPLY" val="0"/>
</p:tagLst>
</file>

<file path=ppt/tags/tag3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33_1*l_h_f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TEXT_FILL_FORE_SCHEMECOLOR_INDEX" val="1"/>
  <p:tag name="KSO_WM_UNIT_TEXT_FILL_TYPE" val="1"/>
  <p:tag name="KSO_WM_UNIT_TEXT_LAYER_COUNT" val="1"/>
  <p:tag name="KSO_WM_UNIT_USESOURCEFORMAT_APPLY" val="0"/>
</p:tagLst>
</file>

<file path=ppt/tags/tag3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33_1*l_h_a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TEXT_TYPE" val="1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3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3_1*l_h_i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33_1*l_h_f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0"/>
  <p:tag name="KSO_WM_UNIT_TEXT_TYPE" val="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TEXT_FILL_FORE_SCHEMECOLOR_INDEX" val="1"/>
  <p:tag name="KSO_WM_UNIT_TEXT_FILL_TYPE" val="1"/>
  <p:tag name="KSO_WM_UNIT_TEXT_LAYER_COUNT" val="1"/>
  <p:tag name="KSO_WM_UNIT_USESOURCEFORMAT_APPLY" val="0"/>
</p:tagLst>
</file>

<file path=ppt/tags/tag3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33_1*l_h_a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TEXT_TYPE" val="1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3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3_1*l_h_i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48.5389099121094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  <p:tag name="KSO_WM_UNIT_USESOURCEFORMAT_APPLY" val="0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9"/>
  <p:tag name="KSO_WM_SLIDE_ID" val="diagram2023323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394*348.539"/>
  <p:tag name="KSO_WM_SLIDE_POSITION" val="54.7501*124.973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78_1*i*1"/>
  <p:tag name="KSO_WM_TEMPLATE_CATEGORY" val="custom"/>
  <p:tag name="KSO_WM_TEMPLATE_INDEX" val="20233278"/>
  <p:tag name="KSO_WM_UNIT_LAYERLEVEL" val="1"/>
  <p:tag name="KSO_WM_TAG_VERSION" val="3.0"/>
  <p:tag name="KSO_WM_BEAUTIFY_FLAG" val="#wm#"/>
  <p:tag name="KSO_WM_UNIT_TYPE" val="i"/>
  <p:tag name="KSO_WM_UNIT_INDEX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78_1*i*2"/>
  <p:tag name="KSO_WM_TEMPLATE_CATEGORY" val="custom"/>
  <p:tag name="KSO_WM_TEMPLATE_INDEX" val="20233278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3278"/>
  <p:tag name="KSO_WM_UNIT_ID" val="custom20233278_1*a*1"/>
  <p:tag name="KSO_WM_UNIT_PRESET_TEXT" val="单击此处添加标题内容"/>
  <p:tag name="KSO_WM_UNIT_TEXT_TYPE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78_1*i*3"/>
  <p:tag name="KSO_WM_TEMPLATE_CATEGORY" val="custom"/>
  <p:tag name="KSO_WM_TEMPLATE_INDEX" val="20233278"/>
  <p:tag name="KSO_WM_UNIT_LAYERLEVEL" val="1"/>
  <p:tag name="KSO_WM_TAG_VERSION" val="3.0"/>
  <p:tag name="KSO_WM_BEAUTIFY_FLAG" val="#wm#"/>
  <p:tag name="KSO_WM_UNIT_TYPE" val="i"/>
  <p:tag name="KSO_WM_UNIT_INDEX" val="3"/>
  <p:tag name="KSO_WM_UNIT_LINE_FORE_SCHEMECOLOR_INDEX" val="5"/>
  <p:tag name="KSO_WM_UNIT_TEXT_FILL_FORE_SCHEMECOLOR_INDEX" val="2"/>
  <p:tag name="KSO_WM_UNIT_TEXT_FILL_TYPE" val="1"/>
  <p:tag name="KSO_WM_UNIT_USESOURCEFORMAT_APPLY" val="0"/>
</p:tagLst>
</file>

<file path=ppt/tags/tag3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70_1*l_h_f*1_1_1"/>
  <p:tag name="KSO_WM_TEMPLATE_CATEGORY" val="diagram"/>
  <p:tag name="KSO_WM_TEMPLATE_INDEX" val="20233170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35.548583984375,&quot;width&quot;:733.50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4"/>
  <p:tag name="KSO_WM_UNIT_TEXT_FILL_TYPE" val="1"/>
  <p:tag name="KSO_WM_UNIT_TEXT_TYPE" val="1"/>
  <p:tag name="KSO_WM_UNIT_TEXT_LAYER_COUNT" val="1"/>
  <p:tag name="KSO_WM_BEAUTIFY_FLAG" val="#wm#"/>
  <p:tag name="KSO_WM_UNIT_PRESET_TEXT" val="单击此处输入智能图形项正文，文字是您思想的提炼，请言简意赅的阐述观点"/>
  <p:tag name="KSO_WM_UNIT_USESOURCEFORMAT_APPLY" val="0"/>
</p:tagLst>
</file>

<file path=ppt/tags/tag3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70_1*l_h_a*1_1_1"/>
  <p:tag name="KSO_WM_TEMPLATE_CATEGORY" val="diagram"/>
  <p:tag name="KSO_WM_TEMPLATE_INDEX" val="20233170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35.548583984375,&quot;width&quot;:733.50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FILL_TYPE" val="1"/>
  <p:tag name="KSO_WM_UNIT_TEXT_TYPE" val="1"/>
  <p:tag name="KSO_WM_BEAUTIFY_FLAG" val="#wm#"/>
  <p:tag name="KSO_WM_UNIT_PRESET_TEXT" val="此处添加项标题"/>
  <p:tag name="KSO_WM_UNIT_USESOURCEFORMAT_APPLY" val="0"/>
</p:tagLst>
</file>

<file path=ppt/tags/tag3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70_1*l_h_f*1_3_1"/>
  <p:tag name="KSO_WM_TEMPLATE_CATEGORY" val="diagram"/>
  <p:tag name="KSO_WM_TEMPLATE_INDEX" val="20233170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35.548583984375,&quot;width&quot;:733.50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4"/>
  <p:tag name="KSO_WM_UNIT_TEXT_FILL_TYPE" val="1"/>
  <p:tag name="KSO_WM_UNIT_TEXT_TYPE" val="1"/>
  <p:tag name="KSO_WM_UNIT_TEXT_LAYER_COUNT" val="1"/>
  <p:tag name="KSO_WM_BEAUTIFY_FLAG" val="#wm#"/>
  <p:tag name="KSO_WM_UNIT_PRESET_TEXT" val="单击输入智能图形项正文，文字是您思想的提炼，请尽量言简意赅的阐述观点"/>
  <p:tag name="KSO_WM_UNIT_USESOURCEFORMAT_APPLY" val="0"/>
</p:tagLst>
</file>

<file path=ppt/tags/tag3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70_1*l_h_a*1_3_1"/>
  <p:tag name="KSO_WM_TEMPLATE_CATEGORY" val="diagram"/>
  <p:tag name="KSO_WM_TEMPLATE_INDEX" val="20233170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35.548583984375,&quot;width&quot;:733.50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FILL_TYPE" val="1"/>
  <p:tag name="KSO_WM_UNIT_TEXT_TYPE" val="1"/>
  <p:tag name="KSO_WM_BEAUTIFY_FLAG" val="#wm#"/>
  <p:tag name="KSO_WM_UNIT_PRESET_TEXT" val="此处添加项标题"/>
  <p:tag name="KSO_WM_UNIT_USESOURCEFORMAT_APPLY" val="0"/>
</p:tagLst>
</file>

<file path=ppt/tags/tag3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70_1*l_h_f*1_2_1"/>
  <p:tag name="KSO_WM_TEMPLATE_CATEGORY" val="diagram"/>
  <p:tag name="KSO_WM_TEMPLATE_INDEX" val="20233170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35.548583984375,&quot;width&quot;:733.50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4"/>
  <p:tag name="KSO_WM_UNIT_TEXT_TYPE" val="1"/>
  <p:tag name="KSO_WM_UNIT_TEXT_LAYER_COUNT" val="1"/>
  <p:tag name="KSO_WM_BEAUTIFY_FLAG" val="#wm#"/>
  <p:tag name="KSO_WM_UNIT_PRESET_TEXT" val="单击输入智能图形项正文，文字是您思想的提炼，请言简意赅的阐述观点"/>
  <p:tag name="KSO_WM_UNIT_TEXT_FILL_FORE_SCHEMECOLOR_INDEX" val="1"/>
  <p:tag name="KSO_WM_UNIT_TEXT_FILL_TYPE" val="1"/>
  <p:tag name="KSO_WM_UNIT_USESOURCEFORMAT_APPLY" val="0"/>
</p:tagLst>
</file>

<file path=ppt/tags/tag3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70_1*l_h_a*1_2_1"/>
  <p:tag name="KSO_WM_TEMPLATE_CATEGORY" val="diagram"/>
  <p:tag name="KSO_WM_TEMPLATE_INDEX" val="20233170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35.548583984375,&quot;width&quot;:733.50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"/>
  <p:tag name="KSO_WM_UNIT_TEXT_TYPE" val="1"/>
  <p:tag name="KSO_WM_BEAUTIFY_FLAG" val="#wm#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70_1*l_h_f*1_4_1"/>
  <p:tag name="KSO_WM_TEMPLATE_CATEGORY" val="diagram"/>
  <p:tag name="KSO_WM_TEMPLATE_INDEX" val="20233170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35.548583984375,&quot;width&quot;:733.50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4"/>
  <p:tag name="KSO_WM_UNIT_TEXT_TYPE" val="1"/>
  <p:tag name="KSO_WM_UNIT_TEXT_LAYER_COUNT" val="1"/>
  <p:tag name="KSO_WM_BEAUTIFY_FLAG" val="#wm#"/>
  <p:tag name="KSO_WM_UNIT_PRESET_TEXT" val="单击此处输入智能图形项正文，文字是您思想的提炼，请言简意赅的阐述观点"/>
  <p:tag name="KSO_WM_UNIT_TEXT_FILL_FORE_SCHEMECOLOR_INDEX" val="1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70_1*l_h_a*1_4_1"/>
  <p:tag name="KSO_WM_TEMPLATE_CATEGORY" val="diagram"/>
  <p:tag name="KSO_WM_TEMPLATE_INDEX" val="20233170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35.548583984375,&quot;width&quot;:733.5004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picTxt"/>
  <p:tag name="KSO_WM_SLIDE_SIZE" val="733.461*299.866"/>
  <p:tag name="KSO_WM_SLIDE_POSITION" val="113.224*171.087"/>
  <p:tag name="KSO_WM_TEMPLATE_INDEX" val="20230259"/>
  <p:tag name="KSO_WM_TEMPLATE_SUBCATEGORY" val="0"/>
  <p:tag name="KSO_WM_SLIDE_INDEX" val="1"/>
  <p:tag name="KSO_WM_TAG_VERSION" val="3.0"/>
  <p:tag name="KSO_WM_SLIDE_ID" val="custom20233278_1"/>
  <p:tag name="KSO_WM_SLIDE_ITEM_CNT" val="6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31_1*a*1"/>
  <p:tag name="KSO_WM_TEMPLATE_CATEGORY" val="diagram"/>
  <p:tag name="KSO_WM_TEMPLATE_INDEX" val="20233231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1_1*l_h_i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31_1*l_h_f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，文字是您思想的提炼，请言简意赅的阐述观点。单击此处添加正文，文字是您思想的提炼。单击此处添加正文，文字是您思想的提炼，请言简意赅的阐述观点。"/>
  <p:tag name="KSO_WM_UNIT_TEXT_FILL_FORE_SCHEMECOLOR_INDEX" val="1"/>
  <p:tag name="KSO_WM_UNIT_TEXT_FILL_TYPE" val="1"/>
  <p:tag name="KSO_WM_UNIT_USESOURCEFORMAT_APPLY" val="0"/>
</p:tagLst>
</file>

<file path=ppt/tags/tag3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31_1*l_h_a*1_1_1"/>
  <p:tag name="KSO_WM_TEMPLATE_CATEGORY" val="diagram"/>
  <p:tag name="KSO_WM_TEMPLATE_INDEX" val="2023323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1_1*l_h_i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31_1*l_h_f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具体内容，文字是您思想的提炼，请言简意赅的阐述观点。单击此处添加正文，文字是您思想的提炼。单击此处添加正文，文字是您思想的提炼。"/>
  <p:tag name="KSO_WM_UNIT_TEXT_FILL_FORE_SCHEMECOLOR_INDEX" val="1"/>
  <p:tag name="KSO_WM_UNIT_TEXT_FILL_TYPE" val="1"/>
  <p:tag name="KSO_WM_UNIT_USESOURCEFORMAT_APPLY" val="0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31_1*l_h_a*1_2_1"/>
  <p:tag name="KSO_WM_TEMPLATE_CATEGORY" val="diagram"/>
  <p:tag name="KSO_WM_TEMPLATE_INDEX" val="2023323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231_1*l_h_d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&quot;}*auto_ai_ai_v2.1.1_ONLINE*1747937720761_0e3a34_dbb910c0e1c4-slide-13"/>
  <p:tag name="KSO_WM_UNIT_LINE_FILL_TYPE" val="2"/>
  <p:tag name="KSO_WM_UNIT_USESOURCEFORMAT_APPLY" val="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31_1*l_h_d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&quot;}*auto_ai_ai_v2.1.1_ONLINE*1747937720761_0e3a34_dbb910c0e1c4-slide-13"/>
  <p:tag name="KSO_WM_UNIT_LINE_FILL_TYPE" val="2"/>
  <p:tag name="KSO_WM_UNIT_USESOURCEFORMAT_APPLY" val="0"/>
</p:tagLst>
</file>

<file path=ppt/tags/tag331.xml><?xml version="1.0" encoding="utf-8"?>
<p:tagLst xmlns:p="http://schemas.openxmlformats.org/presentationml/2006/main">
  <p:tag name="KSO_WM_SLIDE_ID" val="diagram20233231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0259"/>
  <p:tag name="KSO_WM_SLIDE_LAYOUT" val="a_l"/>
  <p:tag name="KSO_WM_SLIDE_LAYOUT_CNT" val="1_1"/>
  <p:tag name="KSO_WM_TEMPLATE_THUMBS_INDEX" val="1、4、7、12、13、14、15、16、17、18、20、24、25、28、33、36、40、43、44"/>
  <p:tag name="KSO_WM_DIAGRAM_GROUP_CODE" val="l1-1"/>
  <p:tag name="KSO_WM_SLIDE_DIAGTYPE" val="l"/>
  <p:tag name="KSO_WM_SLIDE_SIZE" val="743.975*371.752"/>
  <p:tag name="KSO_WM_SLIDE_POSITION" val="108.013*125.029"/>
</p:tagLst>
</file>

<file path=ppt/tags/tag332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</p:tagLst>
</file>

<file path=ppt/tags/tag3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334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</p:tagLst>
</file>

<file path=ppt/tags/tag33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9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a*1"/>
  <p:tag name="KSO_WM_TEMPLATE_CATEGORY" val="diagram"/>
  <p:tag name="KSO_WM_TEMPLATE_INDEX" val="202331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TEXT_TYPE" val="1"/>
  <p:tag name="KSO_WM_UNIT_PRESET_TEXT" val="单击此处添加标题内容"/>
  <p:tag name="KSO_WM_UNIT_TEXT_FILL_FORE_SCHEMECOLOR_INDEX" val="13"/>
  <p:tag name="KSO_WM_UNIT_TEXT_FILL_TYPE" val="1"/>
  <p:tag name="KSO_WM_UNIT_USESOURCEFORMAT_APPLY" val="0"/>
</p:tagLst>
</file>

<file path=ppt/tags/tag3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86_3*l_h_f*1_1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智能图形项正文，请尽量言简意赅的阐述观点。单击此处添加正文，文字是您思想的提炼。"/>
  <p:tag name="KSO_WM_UNIT_TEXT_FILL_FORE_SCHEMECOLOR_INDEX" val="1"/>
  <p:tag name="KSO_WM_UNIT_TEXT_FILL_TYPE" val="1"/>
  <p:tag name="KSO_WM_UNIT_USESOURCEFORMAT_APPLY" val="0"/>
</p:tagLst>
</file>

<file path=ppt/tags/tag3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86_3*l_h_a*1_1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VALUE" val="40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3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86_3*l_h_f*1_2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智能图形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86_3*l_h_a*1_2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VALUE" val="40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3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86_3*l_h_f*1_3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VALUE" val="50"/>
  <p:tag name="KSO_WM_BEAUTIFY_FLAG" val="#wm#"/>
  <p:tag name="KSO_WM_UNIT_PRESET_TEXT" val="单击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3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86_3*l_h_a*1_3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3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86_3*l_h_f*1_4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VALUE" val="50"/>
  <p:tag name="KSO_WM_BEAUTIFY_FLAG" val="#wm#"/>
  <p:tag name="KSO_WM_UNIT_PRESET_TEXT" val="单击此处输入您的智能图形项正文，文字是您思想的提炼，请尽量言简意赅的阐述观点。文字是您思想的提炼。"/>
  <p:tag name="KSO_WM_UNIT_TEXT_FILL_FORE_SCHEMECOLOR_INDEX" val="1"/>
  <p:tag name="KSO_WM_UNIT_TEXT_FILL_TYPE" val="1"/>
  <p:tag name="KSO_WM_UNIT_USESOURCEFORMAT_APPLY" val="0"/>
</p:tagLst>
</file>

<file path=ppt/tags/tag3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86_3*l_h_a*1_4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l_h_i*1_1_1"/>
  <p:tag name="KSO_WM_TEMPLATE_CATEGORY" val="diagram"/>
  <p:tag name="KSO_WM_TEMPLATE_INDEX" val="202331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l_h_i*1_2_1"/>
  <p:tag name="KSO_WM_TEMPLATE_CATEGORY" val="diagram"/>
  <p:tag name="KSO_WM_TEMPLATE_INDEX" val="202331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l_h_i*1_3_1"/>
  <p:tag name="KSO_WM_TEMPLATE_CATEGORY" val="diagram"/>
  <p:tag name="KSO_WM_TEMPLATE_INDEX" val="202331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l_h_i*1_4_1"/>
  <p:tag name="KSO_WM_TEMPLATE_CATEGORY" val="diagram"/>
  <p:tag name="KSO_WM_TEMPLATE_INDEX" val="202331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4_1"/>
  <p:tag name="KSO_WM_DIAGRAM_MAX_ITEMCNT" val="4"/>
  <p:tag name="KSO_WM_DIAGRAM_MIN_ITEMCNT" val="2"/>
  <p:tag name="KSO_WM_DIAGRAM_VIRTUALLY_FRAME" val="{&quot;height&quot;:348.25984251968504,&quot;left&quot;:54.76779527559055,&quot;top&quot;:121.13275590551181,&quot;width&quot;:850.4244881889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4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9"/>
  <p:tag name="KSO_WM_SLIDE_ID" val="diagram20233186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394*348.253"/>
  <p:tag name="KSO_WM_SLIDE_POSITION" val="54.75*121.133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1*l_h_a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3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1*l_h_f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353.xml><?xml version="1.0" encoding="utf-8"?>
<p:tagLst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1*l_h_d*1_1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&quot;}*auto_ai_ai_v2.1.1_ONLINE*1747937720761_0e3a34_dbb910c0e1c4-slide-16"/>
  <p:tag name="KSO_WM_UNIT_LINE_FILL_TYPE" val="2"/>
  <p:tag name="KSO_WM_UNIT_USESOURCEFORMAT_APPLY" val="0"/>
</p:tagLst>
</file>

<file path=ppt/tags/tag354.xml><?xml version="1.0" encoding="utf-8"?>
<p:tagLst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1*l_h_i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355.xml><?xml version="1.0" encoding="utf-8"?>
<p:tagLst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1*l_h_d*1_2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&quot;}*auto_ai_ai_v2.1.1_ONLINE*1747937720761_0e3a34_dbb910c0e1c4-slide-16"/>
  <p:tag name="KSO_WM_UNIT_LINE_FILL_TYPE" val="2"/>
  <p:tag name="KSO_WM_UNIT_USESOURCEFORMAT_APPLY" val="0"/>
</p:tagLst>
</file>

<file path=ppt/tags/tag356.xml><?xml version="1.0" encoding="utf-8"?>
<p:tagLst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1*l_h_i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1*l_h_a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3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1*l_h_f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359.xml><?xml version="1.0" encoding="utf-8"?>
<p:tagLst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59"/>
  <p:tag name="KSO_WM_SLIDE_LAYOUT" val="a_l"/>
  <p:tag name="KSO_WM_SLIDE_LAYOUT_CNT" val="1_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  <p:tag name="KSO_WM_UNIT_PICTURE_SUBTYPE" val="a"/>
  <p:tag name="MH_PIC_SOURCE_TYPE" val="generate_slide_ai*{&quot;ai_type&quot;:&quot;generate_ppt&quot;,&quot;id&quot;:&quot;&quot;}*auto_ai_ai_v2.1.1_ONLINE*1747937720761_0e3a34_dbb910c0e1c4-slide-17"/>
  <p:tag name="KSO_WM_UNIT_FILL_FORE_SCHEMECOLOR_INDEX" val="5"/>
  <p:tag name="KSO_WM_UNIT_FILL_TYPE" val="1"/>
</p:tagLst>
</file>

<file path=ppt/tags/tag3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USESOURCEFORMAT_APPLY" val="0"/>
  <p:tag name="KSO_WM_UNIT_PRESET_TEXT" val="单击此处添加标题"/>
  <p:tag name="KSO_WM_UNIT_TEXT_TYPE" val="1"/>
</p:tagLst>
</file>

<file path=ppt/tags/tag36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  <p:tag name="KSO_WM_UNIT_USESOURCEFORMAT_APPLY" val="0"/>
</p:tagLst>
</file>

<file path=ppt/tags/tag3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3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  <p:tag name="KSO_WM_UNIT_USESOURCEFORMAT_APPLY" val="0"/>
</p:tagLst>
</file>

<file path=ppt/tags/tag3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3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  <p:tag name="KSO_WM_UNIT_USESOURCEFORMAT_APPLY" val="0"/>
</p:tagLst>
</file>

<file path=ppt/tags/tag3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0259"/>
  <p:tag name="KSO_WM_SLIDE_TYPE" val="text"/>
  <p:tag name="KSO_WM_SLIDE_SUBTYPE" val="picTxt"/>
  <p:tag name="KSO_WM_SLIDE_SIZE" val="746*95.95"/>
  <p:tag name="KSO_WM_SLIDE_POSITION" val="120.25*376.7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</p:tagLst>
</file>

<file path=ppt/tags/tag3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372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</p:tagLst>
</file>

<file path=ppt/tags/tag37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9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a*1"/>
  <p:tag name="KSO_WM_TEMPLATE_CATEGORY" val="diagram"/>
  <p:tag name="KSO_WM_TEMPLATE_INDEX" val="2023333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l1-1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3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1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VCG41N1349428856&quot;}*auto_gallery_ai_v2.1.1_ONLINE*1747937720761_0e3a34_dbb910c0e1c4-slide-19"/>
  <p:tag name="KSO_WM_UNIT_LINE_FILL_TYPE" val="2"/>
  <p:tag name="KSO_WM_UNIT_USESOURCEFORMAT_APPLY" val="0"/>
</p:tagLst>
</file>

<file path=ppt/tags/tag3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内容观点，以便观者准确地理解您传达的思想内容。"/>
  <p:tag name="KSO_WM_UNIT_TEXT_FILL_FORE_SCHEMECOLOR_INDEX" val="1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2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VCG41N1458233644&quot;}*auto_gallery_ai_v2.1.1_ONLINE*1747937720761_0e3a34_dbb910c0e1c4-slide-19"/>
  <p:tag name="KSO_WM_UNIT_LINE_FILL_TYPE" val="2"/>
  <p:tag name="KSO_WM_UNIT_USESOURCEFORMAT_APPLY" val="0"/>
</p:tagLst>
</file>

<file path=ppt/tags/tag38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3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3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VCG41N1516696339&quot;}*auto_gallery_ai_v2.1.1_ONLINE*1747937720761_0e3a34_dbb910c0e1c4-slide-19"/>
  <p:tag name="KSO_WM_UNIT_LINE_FILL_TYPE" val="2"/>
  <p:tag name="KSO_WM_UNIT_USESOURCEFORMAT_APPLY" val="0"/>
</p:tagLst>
</file>

<file path=ppt/tags/tag3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0"/>
</p:tagLst>
</file>

<file path=ppt/tags/tag3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0"/>
</p:tagLst>
</file>

<file path=ppt/tags/tag3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ID" val="diagram2023333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0259"/>
  <p:tag name="KSO_WM_SLIDE_TYPE" val="text"/>
  <p:tag name="KSO_WM_SLIDE_SUBTYPE" val="diag"/>
  <p:tag name="KSO_WM_SLIDE_SIZE" val="850.483*348.597"/>
  <p:tag name="KSO_WM_SLIDE_POSITION" val="54.8*141.874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56_1*i*1"/>
  <p:tag name="KSO_WM_TEMPLATE_CATEGORY" val="custom"/>
  <p:tag name="KSO_WM_TEMPLATE_INDEX" val="20233256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2.xml><?xml version="1.0" encoding="utf-8"?>
<p:tagLst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56_1*d*1"/>
  <p:tag name="KSO_WM_TEMPLATE_CATEGORY" val="custom"/>
  <p:tag name="KSO_WM_TEMPLATE_INDEX" val="20233256"/>
  <p:tag name="KSO_WM_UNIT_LAYERLEVEL" val="1"/>
  <p:tag name="KSO_WM_TAG_VERSION" val="3.0"/>
  <p:tag name="KSO_WM_BEAUTIFY_FLAG" val="#wm#"/>
  <p:tag name="KSO_WM_UNIT_PICTURE_SUBTYPE" val="b"/>
  <p:tag name="MH_PIC_SOURCE_TYPE" val="generate_slide_ai*{&quot;ai_type&quot;:&quot;generate_ppt&quot;,&quot;id&quot;:&quot;VCG41N544989474&quot;}*auto_gallery_ai_v2.1.1_ONLINE*1747937720761_0e3a34_dbb910c0e1c4-slide-20"/>
  <p:tag name="KSO_WM_UNIT_LINE_FORE_SCHEMECOLOR_INDEX" val="1"/>
  <p:tag name="KSO_WM_UNIT_LINE_FILL_TYPE" val="2"/>
  <p:tag name="KSO_WM_UNIT_USESOURCEFORMAT_APPLY" val="0"/>
</p:tagLst>
</file>

<file path=ppt/tags/tag3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56"/>
  <p:tag name="KSO_WM_UNIT_ID" val="custom20233256_1*a*1"/>
  <p:tag name="KSO_WM_UNIT_PRESET_TEXT" val="单击此处&#10;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56_1*i*2"/>
  <p:tag name="KSO_WM_TEMPLATE_CATEGORY" val="custom"/>
  <p:tag name="KSO_WM_TEMPLATE_INDEX" val="20233256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55_3*l_h_f*1_1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内容，简明扼要地阐述您内容观点"/>
  <p:tag name="KSO_WM_UNIT_TEXT_FILL_FORE_SCHEMECOLOR_INDEX" val="1"/>
  <p:tag name="KSO_WM_UNIT_TEXT_FILL_TYPE" val="1"/>
  <p:tag name="KSO_WM_UNIT_USESOURCEFORMAT_APPLY" val="0"/>
</p:tagLst>
</file>

<file path=ppt/tags/tag3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55_3*l_h_a*1_1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9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55_3*l_h_f*1_2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具体内容，简明扼要地阐述您内容观点"/>
  <p:tag name="KSO_WM_UNIT_TEXT_FILL_FORE_SCHEMECOLOR_INDEX" val="1"/>
  <p:tag name="KSO_WM_UNIT_TEXT_FILL_TYPE" val="1"/>
  <p:tag name="KSO_WM_UNIT_USESOURCEFORMAT_APPLY" val="0"/>
</p:tagLst>
</file>

<file path=ppt/tags/tag3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55_3*l_h_a*1_2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9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255_3*l_h_f*1_3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添加文本，简明扼要地阐述您内容观点"/>
  <p:tag name="KSO_WM_UNIT_TEXT_FILL_FORE_SCHEMECOLOR_INDEX" val="1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255_3*l_h_a*1_3_1"/>
  <p:tag name="KSO_WM_TEMPLATE_CATEGORY" val="diagram"/>
  <p:tag name="KSO_WM_TEMPLATE_INDEX" val="20233255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01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7.8997*272.733"/>
  <p:tag name="KSO_WM_TEMPLATE_INDEX" val="20230259"/>
  <p:tag name="KSO_WM_TEMPLATE_SUBCATEGORY" val="0"/>
  <p:tag name="KSO_WM_SLIDE_INDEX" val="1"/>
  <p:tag name="KSO_WM_TAG_VERSION" val="3.0"/>
  <p:tag name="KSO_WM_SLIDE_ID" val="custom20233256_1"/>
  <p:tag name="KSO_WM_SLIDE_ITEM_CNT" val="4"/>
</p:tagLst>
</file>

<file path=ppt/tags/tag4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4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57.4,&quot;left&quot;:-10.4,&quot;top&quot;:99.55,&quot;width&quot;:936.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4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57.4,&quot;left&quot;:-10.4,&quot;top&quot;:99.55,&quot;width&quot;:93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57.4,&quot;left&quot;:-10.4,&quot;top&quot;:99.55,&quot;width&quot;:936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4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57.4,&quot;left&quot;:-10.4,&quot;top&quot;:99.55,&quot;width&quot;:936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407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0259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0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</p:tagLst>
</file>

<file path=ppt/tags/tag4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</p:tagLst>
</file>

<file path=ppt/tags/tag411.xml><?xml version="1.0" encoding="utf-8"?>
<p:tagLst xmlns:p="http://schemas.openxmlformats.org/presentationml/2006/main">
  <p:tag name="KSO_WM_UNIT_VALUE" val="831*29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930_1*d*1"/>
  <p:tag name="KSO_WM_TEMPLATE_CATEGORY" val="custom"/>
  <p:tag name="KSO_WM_TEMPLATE_INDEX" val="20231930"/>
  <p:tag name="KSO_WM_UNIT_LAYERLEVEL" val="1"/>
  <p:tag name="KSO_WM_TAG_VERSION" val="3.0"/>
  <p:tag name="KSO_WM_BEAUTIFY_FLAG" val="#wm#"/>
  <p:tag name="KSO_WM_UNIT_PICTURE_SUBTYPE" val="b"/>
  <p:tag name="KSO_WM_DIAGRAM_GROUP_CODE" val="l1-1"/>
  <p:tag name="MH_PIC_SOURCE_TYPE" val="generate_slide_ai*{&quot;ai_type&quot;:&quot;generate_ppt&quot;,&quot;id&quot;:&quot;&quot;}*auto_ai_ai_v2.1.1_ONLINE*1747937720761_0e3a34_dbb910c0e1c4-slide-23"/>
  <p:tag name="KSO_WM_UNIT_FILL_FORE_SCHEMECOLOR_INDEX" val="5"/>
  <p:tag name="KSO_WM_UNIT_FILL_TYPE" val="1"/>
  <p:tag name="KSO_WM_UNIT_LINE_FORE_SCHEMECOLOR_INDEX" val="1"/>
  <p:tag name="KSO_WM_UNIT_LINE_FILL_TYPE" val="2"/>
  <p:tag name="KSO_WM_UNIT_USESOURCEFORMAT_APPLY" val="0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930_1*i*1"/>
  <p:tag name="KSO_WM_TEMPLATE_CATEGORY" val="custom"/>
  <p:tag name="KSO_WM_TEMPLATE_INDEX" val="20231930"/>
  <p:tag name="KSO_WM_UNIT_LAYERLEVEL" val="1"/>
  <p:tag name="KSO_WM_TAG_VERSION" val="3.0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930_1*i*2"/>
  <p:tag name="KSO_WM_TEMPLATE_CATEGORY" val="custom"/>
  <p:tag name="KSO_WM_TEMPLATE_INDEX" val="20231930"/>
  <p:tag name="KSO_WM_UNIT_LAYERLEVEL" val="1"/>
  <p:tag name="KSO_WM_TAG_VERSION" val="3.0"/>
  <p:tag name="KSO_WM_DIAGRAM_GROUP_CODE" val="l1-1"/>
  <p:tag name="KSO_WM_UNIT_FILL_FORE_SCHEMECOLOR_INDEX" val="2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4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0"/>
  <p:tag name="KSO_WM_UNIT_ID" val="custom20231930_1*a*1"/>
  <p:tag name="KSO_WM_UNIT_TEXT_TYPE" val="1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  <p:tag name="KSO_WM_UNIT_USESOURCEFORMAT_APPLY" val="0"/>
</p:tagLst>
</file>

<file path=ppt/tags/tag4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4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  <p:tag name="KSO_WM_UNIT_USESOURCEFORMAT_APPLY" val="0"/>
</p:tagLst>
</file>

<file path=ppt/tags/tag4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4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  <p:tag name="KSO_WM_UNIT_USESOURCEFORMAT_APPLY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42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46*95.95"/>
  <p:tag name="KSO_WM_SLIDE_POSITION" val="54.8*410.65"/>
  <p:tag name="KSO_WM_SLIDE_LAYOUT" val="a_d_l"/>
  <p:tag name="KSO_WM_SLIDE_LAYOUT_CNT" val="1_1_1"/>
  <p:tag name="KSO_WM_SPECIAL_SOURCE" val="bdnull"/>
  <p:tag name="KSO_WM_TEMPLATE_INDEX" val="20230259"/>
  <p:tag name="KSO_WM_TEMPLATE_SUBCATEGORY" val="0"/>
  <p:tag name="KSO_WM_SLIDE_INDEX" val="1"/>
  <p:tag name="KSO_WM_TAG_VERSION" val="3.0"/>
  <p:tag name="KSO_WM_SLIDE_ID" val="custom20231930_1"/>
  <p:tag name="KSO_WM_SLIDE_ITEM_CNT" val="2"/>
  <p:tag name="KSO_WM_DIAGRAM_GROUP_CODE" val="l1-1"/>
  <p:tag name="KSO_WM_SLIDE_DIAGTYPE" val="l"/>
</p:tagLst>
</file>

<file path=ppt/tags/tag4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31_1*a*1"/>
  <p:tag name="KSO_WM_TEMPLATE_CATEGORY" val="diagram"/>
  <p:tag name="KSO_WM_TEMPLATE_INDEX" val="20233231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1_1*l_h_i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31_1*l_h_f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，文字是您思想的提炼，请言简意赅的阐述观点。单击此处添加正文，文字是您思想的提炼。单击此处添加正文，文字是您思想的提炼，请言简意赅的阐述观点。"/>
  <p:tag name="KSO_WM_UNIT_TEXT_FILL_FORE_SCHEMECOLOR_INDEX" val="1"/>
  <p:tag name="KSO_WM_UNIT_TEXT_FILL_TYPE" val="1"/>
  <p:tag name="KSO_WM_UNIT_USESOURCEFORMAT_APPLY" val="0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31_1*l_h_a*1_1_1"/>
  <p:tag name="KSO_WM_TEMPLATE_CATEGORY" val="diagram"/>
  <p:tag name="KSO_WM_TEMPLATE_INDEX" val="2023323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1_1*l_h_i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31_1*l_h_f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具体内容，文字是您思想的提炼，请言简意赅的阐述观点。单击此处添加正文，文字是您思想的提炼。单击此处添加正文，文字是您思想的提炼。"/>
  <p:tag name="KSO_WM_UNIT_TEXT_FILL_FORE_SCHEMECOLOR_INDEX" val="1"/>
  <p:tag name="KSO_WM_UNIT_TEXT_FILL_TYPE" val="1"/>
  <p:tag name="KSO_WM_UNIT_USESOURCEFORMAT_APPLY" val="0"/>
</p:tagLst>
</file>

<file path=ppt/tags/tag4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31_1*l_h_a*1_2_1"/>
  <p:tag name="KSO_WM_TEMPLATE_CATEGORY" val="diagram"/>
  <p:tag name="KSO_WM_TEMPLATE_INDEX" val="2023323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231_1*l_h_d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VCG41N1263041090&quot;}*auto_gallery_ai_v2.1.1_ONLINE*1747937720761_0e3a34_dbb910c0e1c4-slide-24"/>
  <p:tag name="KSO_WM_UNIT_LINE_FILL_TYPE" val="2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31_1*l_h_d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width&quot;:743.974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&quot;}*auto_ai_ai_v2.1.1_ONLINE*1747937720761_0e3a34_dbb910c0e1c4-slide-24"/>
  <p:tag name="KSO_WM_UNIT_LINE_FILL_TYPE" val="2"/>
  <p:tag name="KSO_WM_UNIT_USESOURCEFORMAT_APPLY" val="0"/>
</p:tagLst>
</file>

<file path=ppt/tags/tag431.xml><?xml version="1.0" encoding="utf-8"?>
<p:tagLst xmlns:p="http://schemas.openxmlformats.org/presentationml/2006/main">
  <p:tag name="KSO_WM_SLIDE_ID" val="diagram20233231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0259"/>
  <p:tag name="KSO_WM_SLIDE_LAYOUT" val="a_l"/>
  <p:tag name="KSO_WM_SLIDE_LAYOUT_CNT" val="1_1"/>
  <p:tag name="KSO_WM_TEMPLATE_THUMBS_INDEX" val="1、4、7、12、13、14、15、16、17、18、20、24、25、28、33、36、40、43、44"/>
  <p:tag name="KSO_WM_DIAGRAM_GROUP_CODE" val="l1-1"/>
  <p:tag name="KSO_WM_SLIDE_DIAGTYPE" val="l"/>
  <p:tag name="KSO_WM_SLIDE_SIZE" val="743.975*371.752"/>
  <p:tag name="KSO_WM_SLIDE_POSITION" val="108.013*125.029"/>
</p:tagLst>
</file>

<file path=ppt/tags/tag4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9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</p:tagLst>
</file>

<file path=ppt/tags/tag433.xml><?xml version="1.0" encoding="utf-8"?>
<p:tagLst xmlns:p="http://schemas.openxmlformats.org/presentationml/2006/main">
  <p:tag name="KSO_WM_SLIDE_ID" val="custom2023025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59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15.4&quot;,&quot;top&quot;:&quot;60.95&quot;,&quot;width&quot;:&quot;732.2&quot;,&quot;height&quot;:&quot;372.4&quot;}"/>
</p:tagLst>
</file>

<file path=ppt/tags/tag434.xml><?xml version="1.0" encoding="utf-8"?>
<p:tagLst xmlns:p="http://schemas.openxmlformats.org/presentationml/2006/main">
  <p:tag name="KSO_WM_PRESENTATION_SOURCE" val="WPPAIGeneratePPT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8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2074</Words>
  <Application>WPS 演示</Application>
  <PresentationFormat>宽屏</PresentationFormat>
  <Paragraphs>266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 Normal</vt:lpstr>
      <vt:lpstr>MiSans Heavy</vt:lpstr>
      <vt:lpstr>WPS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基于变分自编码器（VAE）的图像重建任务</vt:lpstr>
      <vt:lpstr>目录</vt:lpstr>
      <vt:lpstr>项目背景与目标</vt:lpstr>
      <vt:lpstr>自编码器与VAE简介</vt:lpstr>
      <vt:lpstr>项目目标阐述</vt:lpstr>
      <vt:lpstr>模型结构与原理</vt:lpstr>
      <vt:lpstr>PowerPoint 演示文稿</vt:lpstr>
      <vt:lpstr>编码器部分</vt:lpstr>
      <vt:lpstr>重参数采样层</vt:lpstr>
      <vt:lpstr>解码器部分</vt:lpstr>
      <vt:lpstr>损失函数</vt:lpstr>
      <vt:lpstr>训练过程</vt:lpstr>
      <vt:lpstr>PowerPoint 演示文稿</vt:lpstr>
      <vt:lpstr>数据集与模型框架</vt:lpstr>
      <vt:lpstr>训练参数设置</vt:lpstr>
      <vt:lpstr>训练过程与结果</vt:lpstr>
      <vt:lpstr>可视化与实验结果</vt:lpstr>
      <vt:lpstr>PowerPoint 演示文稿</vt:lpstr>
      <vt:lpstr>图像重建实验</vt:lpstr>
      <vt:lpstr>潜在空间插值实验</vt:lpstr>
      <vt:lpstr>实验结果分析</vt:lpstr>
      <vt:lpstr>项目总结</vt:lpstr>
      <vt:lpstr>学习与掌握内容</vt:lpstr>
      <vt:lpstr>对VAE模型的认识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卡卡西1384258949</cp:lastModifiedBy>
  <cp:revision>155</cp:revision>
  <dcterms:created xsi:type="dcterms:W3CDTF">2019-06-19T02:08:00Z</dcterms:created>
  <dcterms:modified xsi:type="dcterms:W3CDTF">2025-05-22T18:49:55Z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54B2BEE34B4F4699BFD25362AE66F33A_11</vt:lpwstr>
  </property>
</Properties>
</file>